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8" r:id="rId5"/>
    <p:sldId id="262" r:id="rId6"/>
    <p:sldId id="263" r:id="rId7"/>
    <p:sldId id="264" r:id="rId8"/>
    <p:sldId id="265" r:id="rId9"/>
    <p:sldId id="266" r:id="rId10"/>
    <p:sldId id="258" r:id="rId11"/>
    <p:sldId id="25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44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78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5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56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53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80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8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28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5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26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00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78D8D-6A9F-4CEC-B5DA-F5FECE7265F6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94B25-EF55-4356-8264-718322C243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64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648" y="524684"/>
            <a:ext cx="5904656" cy="59046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8" name="Rectangle 17"/>
          <p:cNvSpPr/>
          <p:nvPr/>
        </p:nvSpPr>
        <p:spPr>
          <a:xfrm>
            <a:off x="2051720" y="685721"/>
            <a:ext cx="3960440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S1 : Echauffement</a:t>
            </a:r>
            <a:endParaRPr lang="fr-FR" sz="3600" dirty="0"/>
          </a:p>
        </p:txBody>
      </p:sp>
      <p:sp>
        <p:nvSpPr>
          <p:cNvPr id="19" name="Cloud Callout 18"/>
          <p:cNvSpPr/>
          <p:nvPr/>
        </p:nvSpPr>
        <p:spPr>
          <a:xfrm>
            <a:off x="2579719" y="1592796"/>
            <a:ext cx="3528392" cy="1224136"/>
          </a:xfrm>
          <a:prstGeom prst="cloudCallout">
            <a:avLst>
              <a:gd name="adj1" fmla="val -25590"/>
              <a:gd name="adj2" fmla="val 710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Brainstorming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547664" y="1772816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1</a:t>
            </a:r>
            <a:endParaRPr lang="fr-FR" sz="2800" dirty="0"/>
          </a:p>
        </p:txBody>
      </p:sp>
      <p:sp>
        <p:nvSpPr>
          <p:cNvPr id="22" name="Oval 21"/>
          <p:cNvSpPr/>
          <p:nvPr/>
        </p:nvSpPr>
        <p:spPr>
          <a:xfrm>
            <a:off x="1547664" y="4344247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2</a:t>
            </a:r>
            <a:endParaRPr lang="fr-FR" sz="28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2697203" y="3178249"/>
            <a:ext cx="864096" cy="729354"/>
            <a:chOff x="2267744" y="3861048"/>
            <a:chExt cx="864096" cy="729354"/>
          </a:xfrm>
        </p:grpSpPr>
        <p:sp>
          <p:nvSpPr>
            <p:cNvPr id="23" name="Rounded Rectangle 22"/>
            <p:cNvSpPr/>
            <p:nvPr/>
          </p:nvSpPr>
          <p:spPr>
            <a:xfrm>
              <a:off x="2267744" y="3861048"/>
              <a:ext cx="360040" cy="64807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ounded Rectangle 23"/>
            <p:cNvSpPr/>
            <p:nvPr/>
          </p:nvSpPr>
          <p:spPr>
            <a:xfrm rot="1117079">
              <a:off x="2447764" y="3861048"/>
              <a:ext cx="360040" cy="64807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ounded Rectangle 24"/>
            <p:cNvSpPr/>
            <p:nvPr/>
          </p:nvSpPr>
          <p:spPr>
            <a:xfrm rot="1918233">
              <a:off x="2558676" y="3942330"/>
              <a:ext cx="360040" cy="64807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ounded Rectangle 25"/>
            <p:cNvSpPr/>
            <p:nvPr/>
          </p:nvSpPr>
          <p:spPr>
            <a:xfrm rot="2933569">
              <a:off x="2627784" y="4041383"/>
              <a:ext cx="360040" cy="64807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031940" y="3240606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Jeu de cartes</a:t>
            </a:r>
            <a:endParaRPr lang="fr-FR" sz="3200" b="1" dirty="0"/>
          </a:p>
        </p:txBody>
      </p:sp>
      <p:grpSp>
        <p:nvGrpSpPr>
          <p:cNvPr id="39" name="Group 38"/>
          <p:cNvGrpSpPr/>
          <p:nvPr/>
        </p:nvGrpSpPr>
        <p:grpSpPr>
          <a:xfrm>
            <a:off x="5088983" y="4685257"/>
            <a:ext cx="629140" cy="651991"/>
            <a:chOff x="1923541" y="4569956"/>
            <a:chExt cx="1377540" cy="1427574"/>
          </a:xfrm>
        </p:grpSpPr>
        <p:sp>
          <p:nvSpPr>
            <p:cNvPr id="30" name="Oval 29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Oval 30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Oval 31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Oval 32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Oval 33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Oval 34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Oval 37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169803" y="4241654"/>
            <a:ext cx="437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Support authentique</a:t>
            </a:r>
            <a:endParaRPr lang="fr-FR" sz="3200" b="1" dirty="0"/>
          </a:p>
        </p:txBody>
      </p:sp>
      <p:grpSp>
        <p:nvGrpSpPr>
          <p:cNvPr id="41" name="Group 40"/>
          <p:cNvGrpSpPr/>
          <p:nvPr/>
        </p:nvGrpSpPr>
        <p:grpSpPr>
          <a:xfrm>
            <a:off x="4025298" y="4751342"/>
            <a:ext cx="629140" cy="651991"/>
            <a:chOff x="1923541" y="4569956"/>
            <a:chExt cx="1377540" cy="1427574"/>
          </a:xfrm>
        </p:grpSpPr>
        <p:sp>
          <p:nvSpPr>
            <p:cNvPr id="42" name="Oval 41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Oval 42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Oval 43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Oval 44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Oval 45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Oval 46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Oval 47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443308" y="4757019"/>
            <a:ext cx="629140" cy="651991"/>
            <a:chOff x="1923541" y="4569956"/>
            <a:chExt cx="1377540" cy="1427574"/>
          </a:xfrm>
        </p:grpSpPr>
        <p:sp>
          <p:nvSpPr>
            <p:cNvPr id="50" name="Oval 49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Oval 50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Oval 51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Oval 52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Oval 53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Oval 54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Oval 55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7" name="Oval 56"/>
          <p:cNvSpPr/>
          <p:nvPr/>
        </p:nvSpPr>
        <p:spPr>
          <a:xfrm>
            <a:off x="1586426" y="5517232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3</a:t>
            </a:r>
            <a:endParaRPr lang="fr-FR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2148063" y="5440868"/>
            <a:ext cx="437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Mise en commun</a:t>
            </a:r>
            <a:endParaRPr lang="fr-FR" sz="3200" b="1" dirty="0"/>
          </a:p>
        </p:txBody>
      </p:sp>
      <p:sp>
        <p:nvSpPr>
          <p:cNvPr id="59" name="Bent-Up Arrow 58"/>
          <p:cNvSpPr/>
          <p:nvPr/>
        </p:nvSpPr>
        <p:spPr>
          <a:xfrm rot="5400000">
            <a:off x="2367193" y="5907318"/>
            <a:ext cx="438451" cy="522375"/>
          </a:xfrm>
          <a:prstGeom prst="bent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4" name="Group 63"/>
          <p:cNvGrpSpPr/>
          <p:nvPr/>
        </p:nvGrpSpPr>
        <p:grpSpPr>
          <a:xfrm>
            <a:off x="6208442" y="4325639"/>
            <a:ext cx="910472" cy="606279"/>
            <a:chOff x="-1692696" y="3333934"/>
            <a:chExt cx="1224136" cy="815146"/>
          </a:xfrm>
        </p:grpSpPr>
        <p:sp>
          <p:nvSpPr>
            <p:cNvPr id="61" name="Rounded Rectangle 60"/>
            <p:cNvSpPr/>
            <p:nvPr/>
          </p:nvSpPr>
          <p:spPr>
            <a:xfrm>
              <a:off x="-1692696" y="3333934"/>
              <a:ext cx="1224136" cy="815146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-1350658" y="3502285"/>
              <a:ext cx="540060" cy="4320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Isosceles Triangle 61"/>
            <p:cNvSpPr/>
            <p:nvPr/>
          </p:nvSpPr>
          <p:spPr>
            <a:xfrm rot="5400000">
              <a:off x="-1242646" y="3524799"/>
              <a:ext cx="324036" cy="36004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5" name="Vertical Scroll 64"/>
          <p:cNvSpPr/>
          <p:nvPr/>
        </p:nvSpPr>
        <p:spPr>
          <a:xfrm>
            <a:off x="6370208" y="5352692"/>
            <a:ext cx="733571" cy="85045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420476"/>
              </p:ext>
            </p:extLst>
          </p:nvPr>
        </p:nvGraphicFramePr>
        <p:xfrm>
          <a:off x="6542148" y="5557822"/>
          <a:ext cx="416560" cy="58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969958" y="5876117"/>
            <a:ext cx="437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Grille d’évaluation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42214532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0" grpId="0"/>
      <p:bldP spid="57" grpId="0" animBg="1"/>
      <p:bldP spid="58" grpId="0"/>
      <p:bldP spid="59" grpId="0" animBg="1"/>
      <p:bldP spid="65" grpId="0" animBg="1"/>
      <p:bldP spid="6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74347752" y="694740"/>
            <a:ext cx="5904656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0780"/>
            <a:ext cx="71316850" cy="663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24972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-0.71024 0.020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21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1024 0.02084 L -1.59236 -0.010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115" y="-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9236 -0.01065 L -2.32465 -0.0317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15" y="-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2465 -0.03171 L -3.24601 -0.0212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76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4601 -0.02129 L -3.98229 -0.0421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23" y="-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8229 -0.04213 L -4.64774 -0.0317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264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4774 -0.03171 L -5.50607 -0.0317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9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0607 -0.03171 L -6.3408 -0.0002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36" y="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408 -0.00023 L -7.01024 -0.0002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524684"/>
            <a:ext cx="5904656" cy="59046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5" name="Right Arrow 4"/>
          <p:cNvSpPr/>
          <p:nvPr/>
        </p:nvSpPr>
        <p:spPr>
          <a:xfrm>
            <a:off x="7020272" y="524684"/>
            <a:ext cx="7632848" cy="5886999"/>
          </a:xfrm>
          <a:prstGeom prst="rightArrow">
            <a:avLst>
              <a:gd name="adj1" fmla="val 7043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8" name="Rectangle 7"/>
          <p:cNvSpPr/>
          <p:nvPr/>
        </p:nvSpPr>
        <p:spPr>
          <a:xfrm>
            <a:off x="15157176" y="659427"/>
            <a:ext cx="5904656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9" name="Right Arrow 8"/>
          <p:cNvSpPr/>
          <p:nvPr/>
        </p:nvSpPr>
        <p:spPr>
          <a:xfrm>
            <a:off x="21637896" y="659427"/>
            <a:ext cx="7632848" cy="5886999"/>
          </a:xfrm>
          <a:prstGeom prst="rightArrow">
            <a:avLst>
              <a:gd name="adj1" fmla="val 7043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0" name="Rectangle 9"/>
          <p:cNvSpPr/>
          <p:nvPr/>
        </p:nvSpPr>
        <p:spPr>
          <a:xfrm>
            <a:off x="29918816" y="641770"/>
            <a:ext cx="5904656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Right Arrow 10"/>
          <p:cNvSpPr/>
          <p:nvPr/>
        </p:nvSpPr>
        <p:spPr>
          <a:xfrm>
            <a:off x="36399536" y="641770"/>
            <a:ext cx="7632848" cy="5886999"/>
          </a:xfrm>
          <a:prstGeom prst="rightArrow">
            <a:avLst>
              <a:gd name="adj1" fmla="val 7043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Rectangle 11"/>
          <p:cNvSpPr/>
          <p:nvPr/>
        </p:nvSpPr>
        <p:spPr>
          <a:xfrm>
            <a:off x="44608448" y="624113"/>
            <a:ext cx="5904656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3" name="Right Arrow 12"/>
          <p:cNvSpPr/>
          <p:nvPr/>
        </p:nvSpPr>
        <p:spPr>
          <a:xfrm>
            <a:off x="51089168" y="624113"/>
            <a:ext cx="7632848" cy="5886999"/>
          </a:xfrm>
          <a:prstGeom prst="rightArrow">
            <a:avLst>
              <a:gd name="adj1" fmla="val 7043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4" name="Rectangle 13"/>
          <p:cNvSpPr/>
          <p:nvPr/>
        </p:nvSpPr>
        <p:spPr>
          <a:xfrm>
            <a:off x="59370088" y="659427"/>
            <a:ext cx="5904656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6" name="Rectangle 15"/>
          <p:cNvSpPr/>
          <p:nvPr/>
        </p:nvSpPr>
        <p:spPr>
          <a:xfrm>
            <a:off x="65922816" y="659427"/>
            <a:ext cx="5904656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8" name="Rectangle 17"/>
          <p:cNvSpPr/>
          <p:nvPr/>
        </p:nvSpPr>
        <p:spPr>
          <a:xfrm>
            <a:off x="1187624" y="685721"/>
            <a:ext cx="3960440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S1 : Echauffement</a:t>
            </a:r>
            <a:endParaRPr lang="fr-FR" sz="3600" dirty="0"/>
          </a:p>
        </p:txBody>
      </p:sp>
      <p:sp>
        <p:nvSpPr>
          <p:cNvPr id="19" name="Cloud Callout 18"/>
          <p:cNvSpPr/>
          <p:nvPr/>
        </p:nvSpPr>
        <p:spPr>
          <a:xfrm>
            <a:off x="1715623" y="1592796"/>
            <a:ext cx="3528392" cy="1224136"/>
          </a:xfrm>
          <a:prstGeom prst="cloudCallout">
            <a:avLst>
              <a:gd name="adj1" fmla="val -25590"/>
              <a:gd name="adj2" fmla="val 710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Brainstorming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3568" y="1772816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1</a:t>
            </a:r>
            <a:endParaRPr lang="fr-FR" sz="2800" dirty="0"/>
          </a:p>
        </p:txBody>
      </p:sp>
      <p:sp>
        <p:nvSpPr>
          <p:cNvPr id="22" name="Oval 21"/>
          <p:cNvSpPr/>
          <p:nvPr/>
        </p:nvSpPr>
        <p:spPr>
          <a:xfrm>
            <a:off x="683568" y="4344247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2</a:t>
            </a:r>
            <a:endParaRPr lang="fr-FR" sz="28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833107" y="3178249"/>
            <a:ext cx="864096" cy="729354"/>
            <a:chOff x="2267744" y="3861048"/>
            <a:chExt cx="864096" cy="729354"/>
          </a:xfrm>
        </p:grpSpPr>
        <p:sp>
          <p:nvSpPr>
            <p:cNvPr id="23" name="Rounded Rectangle 22"/>
            <p:cNvSpPr/>
            <p:nvPr/>
          </p:nvSpPr>
          <p:spPr>
            <a:xfrm>
              <a:off x="2267744" y="3861048"/>
              <a:ext cx="360040" cy="64807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ounded Rectangle 23"/>
            <p:cNvSpPr/>
            <p:nvPr/>
          </p:nvSpPr>
          <p:spPr>
            <a:xfrm rot="1117079">
              <a:off x="2447764" y="3861048"/>
              <a:ext cx="360040" cy="64807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ounded Rectangle 24"/>
            <p:cNvSpPr/>
            <p:nvPr/>
          </p:nvSpPr>
          <p:spPr>
            <a:xfrm rot="1918233">
              <a:off x="2558676" y="3942330"/>
              <a:ext cx="360040" cy="64807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ounded Rectangle 25"/>
            <p:cNvSpPr/>
            <p:nvPr/>
          </p:nvSpPr>
          <p:spPr>
            <a:xfrm rot="2933569">
              <a:off x="2627784" y="4041383"/>
              <a:ext cx="360040" cy="64807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167844" y="3240606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Jeu de cartes</a:t>
            </a:r>
            <a:endParaRPr lang="fr-FR" sz="3200" b="1" dirty="0"/>
          </a:p>
        </p:txBody>
      </p:sp>
      <p:grpSp>
        <p:nvGrpSpPr>
          <p:cNvPr id="39" name="Group 38"/>
          <p:cNvGrpSpPr/>
          <p:nvPr/>
        </p:nvGrpSpPr>
        <p:grpSpPr>
          <a:xfrm>
            <a:off x="4224887" y="4685257"/>
            <a:ext cx="629140" cy="651991"/>
            <a:chOff x="1923541" y="4569956"/>
            <a:chExt cx="1377540" cy="1427574"/>
          </a:xfrm>
        </p:grpSpPr>
        <p:sp>
          <p:nvSpPr>
            <p:cNvPr id="30" name="Oval 29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Oval 30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Oval 31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Oval 32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Oval 33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Oval 34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Oval 37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305707" y="4241654"/>
            <a:ext cx="437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Support authentique</a:t>
            </a:r>
            <a:endParaRPr lang="fr-FR" sz="3200" b="1" dirty="0"/>
          </a:p>
        </p:txBody>
      </p:sp>
      <p:grpSp>
        <p:nvGrpSpPr>
          <p:cNvPr id="41" name="Group 40"/>
          <p:cNvGrpSpPr/>
          <p:nvPr/>
        </p:nvGrpSpPr>
        <p:grpSpPr>
          <a:xfrm>
            <a:off x="3161202" y="4751342"/>
            <a:ext cx="629140" cy="651991"/>
            <a:chOff x="1923541" y="4569956"/>
            <a:chExt cx="1377540" cy="1427574"/>
          </a:xfrm>
        </p:grpSpPr>
        <p:sp>
          <p:nvSpPr>
            <p:cNvPr id="42" name="Oval 41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Oval 42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Oval 43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Oval 44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Oval 45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Oval 46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Oval 47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579212" y="4757019"/>
            <a:ext cx="629140" cy="651991"/>
            <a:chOff x="1923541" y="4569956"/>
            <a:chExt cx="1377540" cy="1427574"/>
          </a:xfrm>
        </p:grpSpPr>
        <p:sp>
          <p:nvSpPr>
            <p:cNvPr id="50" name="Oval 49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Oval 50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Oval 51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Oval 52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Oval 53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Oval 54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Oval 55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7" name="Oval 56"/>
          <p:cNvSpPr/>
          <p:nvPr/>
        </p:nvSpPr>
        <p:spPr>
          <a:xfrm>
            <a:off x="722330" y="5517232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3</a:t>
            </a:r>
            <a:endParaRPr lang="fr-FR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1283967" y="5440868"/>
            <a:ext cx="437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Mise en commun</a:t>
            </a:r>
            <a:endParaRPr lang="fr-FR" sz="3200" b="1" dirty="0"/>
          </a:p>
        </p:txBody>
      </p:sp>
      <p:sp>
        <p:nvSpPr>
          <p:cNvPr id="59" name="Bent-Up Arrow 58"/>
          <p:cNvSpPr/>
          <p:nvPr/>
        </p:nvSpPr>
        <p:spPr>
          <a:xfrm rot="5400000">
            <a:off x="1503097" y="5907318"/>
            <a:ext cx="438451" cy="522375"/>
          </a:xfrm>
          <a:prstGeom prst="bent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4" name="Group 63"/>
          <p:cNvGrpSpPr/>
          <p:nvPr/>
        </p:nvGrpSpPr>
        <p:grpSpPr>
          <a:xfrm>
            <a:off x="5344346" y="4325639"/>
            <a:ext cx="910472" cy="606279"/>
            <a:chOff x="-1692696" y="3333934"/>
            <a:chExt cx="1224136" cy="815146"/>
          </a:xfrm>
        </p:grpSpPr>
        <p:sp>
          <p:nvSpPr>
            <p:cNvPr id="61" name="Rounded Rectangle 60"/>
            <p:cNvSpPr/>
            <p:nvPr/>
          </p:nvSpPr>
          <p:spPr>
            <a:xfrm>
              <a:off x="-1692696" y="3333934"/>
              <a:ext cx="1224136" cy="815146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-1350658" y="3502285"/>
              <a:ext cx="540060" cy="4320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Isosceles Triangle 61"/>
            <p:cNvSpPr/>
            <p:nvPr/>
          </p:nvSpPr>
          <p:spPr>
            <a:xfrm rot="5400000">
              <a:off x="-1242646" y="3524799"/>
              <a:ext cx="324036" cy="36004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5" name="Vertical Scroll 64"/>
          <p:cNvSpPr/>
          <p:nvPr/>
        </p:nvSpPr>
        <p:spPr>
          <a:xfrm>
            <a:off x="5506112" y="5352692"/>
            <a:ext cx="733571" cy="85045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805814"/>
              </p:ext>
            </p:extLst>
          </p:nvPr>
        </p:nvGraphicFramePr>
        <p:xfrm>
          <a:off x="5678052" y="5557822"/>
          <a:ext cx="416560" cy="58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105862" y="5876117"/>
            <a:ext cx="437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Grille d’évaluation</a:t>
            </a:r>
            <a:endParaRPr lang="fr-FR" sz="3200" b="1" dirty="0"/>
          </a:p>
        </p:txBody>
      </p:sp>
      <p:sp>
        <p:nvSpPr>
          <p:cNvPr id="70" name="Rectangle 69"/>
          <p:cNvSpPr/>
          <p:nvPr/>
        </p:nvSpPr>
        <p:spPr>
          <a:xfrm>
            <a:off x="7452320" y="1592796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S2 : Observer/Repérer</a:t>
            </a:r>
            <a:endParaRPr lang="fr-FR" sz="3600" dirty="0"/>
          </a:p>
        </p:txBody>
      </p:sp>
      <p:sp>
        <p:nvSpPr>
          <p:cNvPr id="71" name="TextBox 70"/>
          <p:cNvSpPr txBox="1"/>
          <p:nvPr/>
        </p:nvSpPr>
        <p:spPr>
          <a:xfrm>
            <a:off x="7110391" y="2237194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Ressource</a:t>
            </a:r>
            <a:endParaRPr lang="fr-FR" sz="3200" b="1" dirty="0"/>
          </a:p>
        </p:txBody>
      </p:sp>
      <p:sp>
        <p:nvSpPr>
          <p:cNvPr id="69" name="Right Arrow 68"/>
          <p:cNvSpPr/>
          <p:nvPr/>
        </p:nvSpPr>
        <p:spPr>
          <a:xfrm>
            <a:off x="9052740" y="2416482"/>
            <a:ext cx="433915" cy="22619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Thomas\Desktop\ur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576" y="2334746"/>
            <a:ext cx="828092" cy="61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7452320" y="3031402"/>
            <a:ext cx="6192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3200" b="1" dirty="0" smtClean="0"/>
              <a:t>Didactique : méthodologie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/>
              <a:t>Authentique : documents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/>
              <a:t>Consignes : Analyse de structure</a:t>
            </a:r>
            <a:endParaRPr lang="fr-FR" sz="3200" b="1" dirty="0"/>
          </a:p>
        </p:txBody>
      </p:sp>
      <p:sp>
        <p:nvSpPr>
          <p:cNvPr id="75" name="Vertical Scroll 74"/>
          <p:cNvSpPr/>
          <p:nvPr/>
        </p:nvSpPr>
        <p:spPr>
          <a:xfrm>
            <a:off x="11772800" y="4605659"/>
            <a:ext cx="648689" cy="78911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5" name="Group 84"/>
          <p:cNvGrpSpPr/>
          <p:nvPr/>
        </p:nvGrpSpPr>
        <p:grpSpPr>
          <a:xfrm>
            <a:off x="15982342" y="1961341"/>
            <a:ext cx="755576" cy="681339"/>
            <a:chOff x="8388424" y="4721994"/>
            <a:chExt cx="755576" cy="681339"/>
          </a:xfrm>
        </p:grpSpPr>
        <p:sp>
          <p:nvSpPr>
            <p:cNvPr id="72" name="Rectangle 71"/>
            <p:cNvSpPr/>
            <p:nvPr/>
          </p:nvSpPr>
          <p:spPr>
            <a:xfrm>
              <a:off x="8388424" y="4721994"/>
              <a:ext cx="755576" cy="4439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Oval 72"/>
            <p:cNvSpPr/>
            <p:nvPr/>
          </p:nvSpPr>
          <p:spPr>
            <a:xfrm>
              <a:off x="8744231" y="4844845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7" name="Straight Connector 76"/>
            <p:cNvCxnSpPr>
              <a:stCxn id="73" idx="4"/>
            </p:cNvCxnSpPr>
            <p:nvPr/>
          </p:nvCxnSpPr>
          <p:spPr>
            <a:xfrm>
              <a:off x="8840758" y="5008527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8664462" y="5050041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16309304" y="973753"/>
            <a:ext cx="3960440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S3 : Contextualiser</a:t>
            </a:r>
            <a:endParaRPr lang="fr-FR" sz="3600" dirty="0"/>
          </a:p>
        </p:txBody>
      </p:sp>
      <p:grpSp>
        <p:nvGrpSpPr>
          <p:cNvPr id="86" name="Group 85"/>
          <p:cNvGrpSpPr/>
          <p:nvPr/>
        </p:nvGrpSpPr>
        <p:grpSpPr>
          <a:xfrm>
            <a:off x="16038200" y="2633760"/>
            <a:ext cx="1352071" cy="865610"/>
            <a:chOff x="17794934" y="2384168"/>
            <a:chExt cx="2546985" cy="1432056"/>
          </a:xfrm>
        </p:grpSpPr>
        <p:sp>
          <p:nvSpPr>
            <p:cNvPr id="90" name="Oval 89"/>
            <p:cNvSpPr/>
            <p:nvPr/>
          </p:nvSpPr>
          <p:spPr>
            <a:xfrm>
              <a:off x="18153713" y="2706706"/>
              <a:ext cx="1755991" cy="68313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Oval 91"/>
            <p:cNvSpPr/>
            <p:nvPr/>
          </p:nvSpPr>
          <p:spPr>
            <a:xfrm>
              <a:off x="18364020" y="357387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Oval 92"/>
            <p:cNvSpPr/>
            <p:nvPr/>
          </p:nvSpPr>
          <p:spPr>
            <a:xfrm>
              <a:off x="17807230" y="3267520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Oval 93"/>
            <p:cNvSpPr/>
            <p:nvPr/>
          </p:nvSpPr>
          <p:spPr>
            <a:xfrm>
              <a:off x="17794934" y="268315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Oval 94"/>
            <p:cNvSpPr/>
            <p:nvPr/>
          </p:nvSpPr>
          <p:spPr>
            <a:xfrm>
              <a:off x="18364020" y="2384168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Oval 97"/>
            <p:cNvSpPr/>
            <p:nvPr/>
          </p:nvSpPr>
          <p:spPr>
            <a:xfrm>
              <a:off x="18989848" y="357387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Oval 98"/>
            <p:cNvSpPr/>
            <p:nvPr/>
          </p:nvSpPr>
          <p:spPr>
            <a:xfrm>
              <a:off x="18989848" y="2384168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Oval 100"/>
            <p:cNvSpPr/>
            <p:nvPr/>
          </p:nvSpPr>
          <p:spPr>
            <a:xfrm>
              <a:off x="20120508" y="3291069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2" name="Oval 101"/>
            <p:cNvSpPr/>
            <p:nvPr/>
          </p:nvSpPr>
          <p:spPr>
            <a:xfrm>
              <a:off x="19551863" y="3597426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Oval 102"/>
            <p:cNvSpPr/>
            <p:nvPr/>
          </p:nvSpPr>
          <p:spPr>
            <a:xfrm>
              <a:off x="19551863" y="2407717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Oval 103"/>
            <p:cNvSpPr/>
            <p:nvPr/>
          </p:nvSpPr>
          <p:spPr>
            <a:xfrm>
              <a:off x="20120508" y="2706706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6" name="Oval 105"/>
          <p:cNvSpPr/>
          <p:nvPr/>
        </p:nvSpPr>
        <p:spPr>
          <a:xfrm>
            <a:off x="15445208" y="1944434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1</a:t>
            </a:r>
            <a:endParaRPr lang="fr-FR" sz="2800" dirty="0"/>
          </a:p>
        </p:txBody>
      </p:sp>
      <p:sp>
        <p:nvSpPr>
          <p:cNvPr id="107" name="Oval 106"/>
          <p:cNvSpPr/>
          <p:nvPr/>
        </p:nvSpPr>
        <p:spPr>
          <a:xfrm>
            <a:off x="15445208" y="4515865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2</a:t>
            </a:r>
            <a:endParaRPr lang="fr-FR" sz="2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17406023" y="1764274"/>
            <a:ext cx="36558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400" b="1" dirty="0" smtClean="0"/>
              <a:t>Mise en commun</a:t>
            </a:r>
          </a:p>
          <a:p>
            <a:pPr marL="457200" indent="-457200">
              <a:buFontTx/>
              <a:buChar char="-"/>
            </a:pPr>
            <a:r>
              <a:rPr lang="fr-FR" sz="2400" b="1" dirty="0" smtClean="0"/>
              <a:t>Echange entre pairs</a:t>
            </a:r>
          </a:p>
          <a:p>
            <a:pPr marL="457200" indent="-457200">
              <a:buFontTx/>
              <a:buChar char="-"/>
            </a:pPr>
            <a:r>
              <a:rPr lang="fr-FR" sz="2400" b="1" dirty="0" smtClean="0"/>
              <a:t>Echange </a:t>
            </a:r>
            <a:r>
              <a:rPr lang="fr-FR" sz="2400" b="1" dirty="0" err="1" smtClean="0"/>
              <a:t>ac</a:t>
            </a:r>
            <a:r>
              <a:rPr lang="fr-FR" sz="2400" b="1" dirty="0" smtClean="0"/>
              <a:t> professeur</a:t>
            </a:r>
            <a:endParaRPr lang="fr-FR" sz="2400" b="1" dirty="0"/>
          </a:p>
          <a:p>
            <a:r>
              <a:rPr lang="fr-FR" sz="2400" b="1" dirty="0"/>
              <a:t> </a:t>
            </a:r>
            <a:r>
              <a:rPr lang="fr-FR" sz="2400" b="1" dirty="0" smtClean="0"/>
              <a:t>           Grille évaluation</a:t>
            </a:r>
          </a:p>
        </p:txBody>
      </p:sp>
      <p:sp>
        <p:nvSpPr>
          <p:cNvPr id="109" name="Right Arrow 108"/>
          <p:cNvSpPr/>
          <p:nvPr/>
        </p:nvSpPr>
        <p:spPr>
          <a:xfrm>
            <a:off x="17802012" y="2993054"/>
            <a:ext cx="433915" cy="22619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TextBox 109"/>
          <p:cNvSpPr txBox="1"/>
          <p:nvPr/>
        </p:nvSpPr>
        <p:spPr>
          <a:xfrm>
            <a:off x="16155736" y="4196167"/>
            <a:ext cx="42580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Contextualisation</a:t>
            </a:r>
          </a:p>
          <a:p>
            <a:pPr marL="342900" indent="-342900">
              <a:buFontTx/>
              <a:buChar char="-"/>
            </a:pPr>
            <a:r>
              <a:rPr lang="fr-FR" sz="2800" b="1" dirty="0" smtClean="0"/>
              <a:t>Association caritative</a:t>
            </a:r>
          </a:p>
          <a:p>
            <a:pPr marL="342900" indent="-342900">
              <a:buFontTx/>
              <a:buChar char="-"/>
            </a:pPr>
            <a:r>
              <a:rPr lang="fr-FR" sz="2800" b="1" dirty="0" smtClean="0"/>
              <a:t>Election politiques</a:t>
            </a:r>
          </a:p>
          <a:p>
            <a:pPr marL="342900" indent="-342900">
              <a:buFontTx/>
              <a:buChar char="-"/>
            </a:pPr>
            <a:r>
              <a:rPr lang="fr-FR" sz="2800" b="1" dirty="0" smtClean="0"/>
              <a:t>…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21997936" y="1700808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S4 : Identifier stratégies</a:t>
            </a:r>
            <a:endParaRPr lang="fr-FR" sz="3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22204408" y="2610830"/>
            <a:ext cx="42580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Focalisation : choix par groupe</a:t>
            </a:r>
          </a:p>
          <a:p>
            <a:endParaRPr lang="fr-FR" sz="2800" b="1" dirty="0" smtClean="0"/>
          </a:p>
          <a:p>
            <a:endParaRPr lang="fr-FR" sz="2800" b="1" dirty="0"/>
          </a:p>
          <a:p>
            <a:r>
              <a:rPr lang="fr-FR" sz="2800" b="1" dirty="0" smtClean="0"/>
              <a:t>Consigne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4129924" y="4011853"/>
            <a:ext cx="3448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Préparer</a:t>
            </a:r>
          </a:p>
          <a:p>
            <a:endParaRPr lang="fr-FR" sz="1600" dirty="0"/>
          </a:p>
          <a:p>
            <a:r>
              <a:rPr lang="fr-FR" sz="3200" dirty="0" smtClean="0"/>
              <a:t>Trouver + analyser</a:t>
            </a:r>
            <a:endParaRPr lang="fr-FR" sz="3200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26340131" y="3031402"/>
            <a:ext cx="629140" cy="651991"/>
            <a:chOff x="1923541" y="4569956"/>
            <a:chExt cx="1377540" cy="1427574"/>
          </a:xfrm>
        </p:grpSpPr>
        <p:sp>
          <p:nvSpPr>
            <p:cNvPr id="115" name="Oval 114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Oval 116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Oval 117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9" name="Oval 118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Oval 119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Oval 120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25276446" y="3097487"/>
            <a:ext cx="629140" cy="651991"/>
            <a:chOff x="1923541" y="4569956"/>
            <a:chExt cx="1377540" cy="1427574"/>
          </a:xfrm>
        </p:grpSpPr>
        <p:sp>
          <p:nvSpPr>
            <p:cNvPr id="123" name="Oval 122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Oval 123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Oval 124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Oval 125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Oval 126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Oval 127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9" name="Oval 128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3694456" y="3103164"/>
            <a:ext cx="629140" cy="651991"/>
            <a:chOff x="1923541" y="4569956"/>
            <a:chExt cx="1377540" cy="1427574"/>
          </a:xfrm>
        </p:grpSpPr>
        <p:sp>
          <p:nvSpPr>
            <p:cNvPr id="131" name="Oval 130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2" name="Oval 131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3" name="Oval 132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4" name="Oval 133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5" name="Oval 134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Oval 135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" name="Oval 136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8" name="Right Arrow 137"/>
          <p:cNvSpPr/>
          <p:nvPr/>
        </p:nvSpPr>
        <p:spPr>
          <a:xfrm rot="19325418">
            <a:off x="23680360" y="4305604"/>
            <a:ext cx="433915" cy="22619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Right Arrow 138"/>
          <p:cNvSpPr/>
          <p:nvPr/>
        </p:nvSpPr>
        <p:spPr>
          <a:xfrm rot="3125418">
            <a:off x="23672247" y="4688883"/>
            <a:ext cx="433915" cy="22619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Rectangle 139"/>
          <p:cNvSpPr/>
          <p:nvPr/>
        </p:nvSpPr>
        <p:spPr>
          <a:xfrm>
            <a:off x="30458876" y="908720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S5 : Présenter</a:t>
            </a:r>
            <a:endParaRPr lang="fr-FR" sz="3600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32493356" y="1838651"/>
            <a:ext cx="755576" cy="681339"/>
            <a:chOff x="8388424" y="4721994"/>
            <a:chExt cx="755576" cy="681339"/>
          </a:xfrm>
        </p:grpSpPr>
        <p:sp>
          <p:nvSpPr>
            <p:cNvPr id="142" name="Rectangle 141"/>
            <p:cNvSpPr/>
            <p:nvPr/>
          </p:nvSpPr>
          <p:spPr>
            <a:xfrm>
              <a:off x="8388424" y="4721994"/>
              <a:ext cx="755576" cy="4439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Oval 142"/>
            <p:cNvSpPr/>
            <p:nvPr/>
          </p:nvSpPr>
          <p:spPr>
            <a:xfrm>
              <a:off x="8744231" y="4844845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4" name="Straight Connector 143"/>
            <p:cNvCxnSpPr>
              <a:stCxn id="143" idx="4"/>
            </p:cNvCxnSpPr>
            <p:nvPr/>
          </p:nvCxnSpPr>
          <p:spPr>
            <a:xfrm>
              <a:off x="8840758" y="5008527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8664462" y="5050041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33518133" y="2218620"/>
            <a:ext cx="1352071" cy="865610"/>
            <a:chOff x="17794934" y="2384168"/>
            <a:chExt cx="2546985" cy="1432056"/>
          </a:xfrm>
        </p:grpSpPr>
        <p:sp>
          <p:nvSpPr>
            <p:cNvPr id="147" name="Oval 146"/>
            <p:cNvSpPr/>
            <p:nvPr/>
          </p:nvSpPr>
          <p:spPr>
            <a:xfrm>
              <a:off x="18153713" y="2706706"/>
              <a:ext cx="1755991" cy="68313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Oval 147"/>
            <p:cNvSpPr/>
            <p:nvPr/>
          </p:nvSpPr>
          <p:spPr>
            <a:xfrm>
              <a:off x="18364020" y="357387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9" name="Oval 148"/>
            <p:cNvSpPr/>
            <p:nvPr/>
          </p:nvSpPr>
          <p:spPr>
            <a:xfrm>
              <a:off x="17807230" y="3267520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0" name="Oval 149"/>
            <p:cNvSpPr/>
            <p:nvPr/>
          </p:nvSpPr>
          <p:spPr>
            <a:xfrm>
              <a:off x="17794934" y="268315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Oval 150"/>
            <p:cNvSpPr/>
            <p:nvPr/>
          </p:nvSpPr>
          <p:spPr>
            <a:xfrm>
              <a:off x="18364020" y="2384168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Oval 151"/>
            <p:cNvSpPr/>
            <p:nvPr/>
          </p:nvSpPr>
          <p:spPr>
            <a:xfrm>
              <a:off x="18989848" y="357387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Oval 152"/>
            <p:cNvSpPr/>
            <p:nvPr/>
          </p:nvSpPr>
          <p:spPr>
            <a:xfrm>
              <a:off x="18989848" y="2384168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4" name="Oval 153"/>
            <p:cNvSpPr/>
            <p:nvPr/>
          </p:nvSpPr>
          <p:spPr>
            <a:xfrm>
              <a:off x="20120508" y="3291069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Oval 154"/>
            <p:cNvSpPr/>
            <p:nvPr/>
          </p:nvSpPr>
          <p:spPr>
            <a:xfrm>
              <a:off x="19551863" y="3597426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Oval 155"/>
            <p:cNvSpPr/>
            <p:nvPr/>
          </p:nvSpPr>
          <p:spPr>
            <a:xfrm>
              <a:off x="19551863" y="2407717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7" name="Oval 156"/>
            <p:cNvSpPr/>
            <p:nvPr/>
          </p:nvSpPr>
          <p:spPr>
            <a:xfrm>
              <a:off x="20120508" y="2706706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30497851" y="2747507"/>
            <a:ext cx="49419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4000" b="1" dirty="0" smtClean="0"/>
              <a:t>Présenter</a:t>
            </a:r>
          </a:p>
          <a:p>
            <a:pPr marL="457200" indent="-457200">
              <a:buFontTx/>
              <a:buChar char="-"/>
            </a:pPr>
            <a:r>
              <a:rPr lang="fr-FR" sz="4000" b="1" dirty="0" smtClean="0"/>
              <a:t>Evaluer -&gt; Grille</a:t>
            </a:r>
          </a:p>
          <a:p>
            <a:pPr marL="457200" indent="-457200">
              <a:buFontTx/>
              <a:buChar char="-"/>
            </a:pPr>
            <a:r>
              <a:rPr lang="fr-FR" sz="4000" b="1" dirty="0" smtClean="0"/>
              <a:t>Retour enseignant étudiant </a:t>
            </a:r>
          </a:p>
        </p:txBody>
      </p:sp>
      <p:sp>
        <p:nvSpPr>
          <p:cNvPr id="160" name="Vertical Scroll 159"/>
          <p:cNvSpPr/>
          <p:nvPr/>
        </p:nvSpPr>
        <p:spPr>
          <a:xfrm>
            <a:off x="34706762" y="5043943"/>
            <a:ext cx="733571" cy="85045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1" name="Table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0046"/>
              </p:ext>
            </p:extLst>
          </p:nvPr>
        </p:nvGraphicFramePr>
        <p:xfrm>
          <a:off x="34878702" y="5249073"/>
          <a:ext cx="416560" cy="58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62" name="Rectangle 161"/>
          <p:cNvSpPr/>
          <p:nvPr/>
        </p:nvSpPr>
        <p:spPr>
          <a:xfrm>
            <a:off x="36903592" y="1729120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S6 : </a:t>
            </a:r>
            <a:r>
              <a:rPr lang="fr-FR" sz="3600" dirty="0" err="1" smtClean="0"/>
              <a:t>Preparer</a:t>
            </a:r>
            <a:endParaRPr lang="fr-FR" sz="3600" dirty="0"/>
          </a:p>
        </p:txBody>
      </p:sp>
      <p:sp>
        <p:nvSpPr>
          <p:cNvPr id="163" name="TextBox 162"/>
          <p:cNvSpPr txBox="1"/>
          <p:nvPr/>
        </p:nvSpPr>
        <p:spPr>
          <a:xfrm>
            <a:off x="36759575" y="2465471"/>
            <a:ext cx="537404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b="1" dirty="0" smtClean="0"/>
              <a:t>Sur wiki : création discours</a:t>
            </a:r>
          </a:p>
          <a:p>
            <a:pPr marL="457200" indent="-457200">
              <a:buFontTx/>
              <a:buChar char="-"/>
            </a:pPr>
            <a:r>
              <a:rPr lang="fr-FR" sz="2800" b="1" dirty="0" smtClean="0"/>
              <a:t>Impliquer le groupe</a:t>
            </a:r>
          </a:p>
          <a:p>
            <a:pPr marL="742950" indent="-742950">
              <a:buAutoNum type="arabicParenR"/>
            </a:pPr>
            <a:r>
              <a:rPr lang="fr-FR" sz="2400" b="1" dirty="0" smtClean="0"/>
              <a:t>Plan structuré</a:t>
            </a:r>
          </a:p>
          <a:p>
            <a:pPr marL="742950" indent="-742950">
              <a:buAutoNum type="arabicParenR"/>
            </a:pPr>
            <a:r>
              <a:rPr lang="fr-FR" sz="2400" b="1" dirty="0" smtClean="0"/>
              <a:t>Points à aborder</a:t>
            </a:r>
          </a:p>
          <a:p>
            <a:pPr marL="742950" indent="-742950">
              <a:buAutoNum type="arabicParenR"/>
            </a:pPr>
            <a:r>
              <a:rPr lang="fr-FR" sz="2400" b="1" dirty="0" smtClean="0"/>
              <a:t>Stratégie</a:t>
            </a:r>
          </a:p>
          <a:p>
            <a:pPr marL="742950" indent="-742950">
              <a:buAutoNum type="arabicParenR"/>
            </a:pPr>
            <a:r>
              <a:rPr lang="fr-FR" sz="2400" b="1" dirty="0" smtClean="0"/>
              <a:t>Distribution de la parole</a:t>
            </a:r>
          </a:p>
          <a:p>
            <a:pPr marL="742950" indent="-742950">
              <a:buAutoNum type="arabicParenR"/>
            </a:pPr>
            <a:r>
              <a:rPr lang="fr-FR" sz="2400" b="1" dirty="0" smtClean="0"/>
              <a:t>Interconnecter</a:t>
            </a:r>
          </a:p>
          <a:p>
            <a:pPr marL="742950" indent="-742950">
              <a:buAutoNum type="arabicParenR"/>
            </a:pPr>
            <a:r>
              <a:rPr lang="fr-FR" sz="2400" b="1" dirty="0" smtClean="0"/>
              <a:t>Prise de discours</a:t>
            </a:r>
          </a:p>
          <a:p>
            <a:endParaRPr lang="fr-FR" sz="3600" b="1" dirty="0" smtClean="0"/>
          </a:p>
        </p:txBody>
      </p:sp>
      <p:sp>
        <p:nvSpPr>
          <p:cNvPr id="164" name="Rectangle 163"/>
          <p:cNvSpPr/>
          <p:nvPr/>
        </p:nvSpPr>
        <p:spPr>
          <a:xfrm>
            <a:off x="45148508" y="908720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S7 : S’entraîner</a:t>
            </a:r>
            <a:endParaRPr lang="fr-FR" sz="3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44752061" y="2119132"/>
            <a:ext cx="561743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Labo de langue</a:t>
            </a:r>
          </a:p>
          <a:p>
            <a:pPr marL="457200" indent="-457200">
              <a:buFontTx/>
              <a:buChar char="-"/>
            </a:pPr>
            <a:r>
              <a:rPr lang="fr-FR" sz="3600" b="1" dirty="0" smtClean="0"/>
              <a:t>Phonologique</a:t>
            </a:r>
          </a:p>
          <a:p>
            <a:pPr marL="342900" indent="-342900">
              <a:buFontTx/>
              <a:buChar char="-"/>
            </a:pPr>
            <a:r>
              <a:rPr lang="fr-FR" sz="3600" b="1" dirty="0" smtClean="0"/>
              <a:t>Enseignement du discours</a:t>
            </a:r>
          </a:p>
          <a:p>
            <a:pPr marL="342900" indent="-342900">
              <a:buFontTx/>
              <a:buChar char="-"/>
            </a:pPr>
            <a:r>
              <a:rPr lang="fr-FR" sz="3600" b="1" dirty="0" smtClean="0"/>
              <a:t>Réécoute / autocorrection</a:t>
            </a:r>
            <a:endParaRPr lang="fr-FR" sz="3200" b="1" dirty="0" smtClean="0"/>
          </a:p>
          <a:p>
            <a:endParaRPr lang="fr-FR" sz="4800" b="1" dirty="0" smtClean="0"/>
          </a:p>
        </p:txBody>
      </p:sp>
      <p:sp>
        <p:nvSpPr>
          <p:cNvPr id="166" name="Rectangle 165"/>
          <p:cNvSpPr/>
          <p:nvPr/>
        </p:nvSpPr>
        <p:spPr>
          <a:xfrm>
            <a:off x="51377200" y="1706510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S8 : Corriger/Améliorer</a:t>
            </a:r>
            <a:endParaRPr lang="fr-FR" sz="3600" dirty="0"/>
          </a:p>
        </p:txBody>
      </p:sp>
      <p:sp>
        <p:nvSpPr>
          <p:cNvPr id="167" name="TextBox 166"/>
          <p:cNvSpPr txBox="1"/>
          <p:nvPr/>
        </p:nvSpPr>
        <p:spPr>
          <a:xfrm>
            <a:off x="51263053" y="2610830"/>
            <a:ext cx="56174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Retour sur enregistrements</a:t>
            </a:r>
          </a:p>
          <a:p>
            <a:r>
              <a:rPr lang="fr-FR" sz="3600" b="1" dirty="0" smtClean="0"/>
              <a:t>Correction a partir du retour</a:t>
            </a:r>
          </a:p>
          <a:p>
            <a:r>
              <a:rPr lang="fr-FR" sz="3600" b="1" dirty="0" smtClean="0"/>
              <a:t>Entrainement en groupe</a:t>
            </a:r>
          </a:p>
          <a:p>
            <a:endParaRPr lang="fr-FR" sz="5400" b="1" dirty="0" smtClean="0"/>
          </a:p>
        </p:txBody>
      </p:sp>
      <p:sp>
        <p:nvSpPr>
          <p:cNvPr id="168" name="Rectangle 167"/>
          <p:cNvSpPr/>
          <p:nvPr/>
        </p:nvSpPr>
        <p:spPr>
          <a:xfrm>
            <a:off x="59910148" y="903040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S9 : Evaluation finale</a:t>
            </a:r>
            <a:endParaRPr lang="fr-FR" sz="3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59657314" y="1999542"/>
            <a:ext cx="561743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Création de jurys / Grille d’évaluation</a:t>
            </a:r>
          </a:p>
          <a:p>
            <a:endParaRPr lang="fr-FR" sz="3600" b="1" dirty="0"/>
          </a:p>
          <a:p>
            <a:endParaRPr lang="fr-FR" sz="3600" b="1" dirty="0" smtClean="0"/>
          </a:p>
          <a:p>
            <a:endParaRPr lang="fr-FR" sz="3600" b="1" dirty="0"/>
          </a:p>
          <a:p>
            <a:endParaRPr lang="fr-FR" sz="3600" b="1" dirty="0" smtClean="0"/>
          </a:p>
          <a:p>
            <a:r>
              <a:rPr lang="fr-FR" sz="3600" b="1" dirty="0" smtClean="0"/>
              <a:t>Présentations</a:t>
            </a:r>
          </a:p>
          <a:p>
            <a:endParaRPr lang="fr-FR" sz="5400" b="1" dirty="0" smtClean="0"/>
          </a:p>
        </p:txBody>
      </p:sp>
      <p:sp>
        <p:nvSpPr>
          <p:cNvPr id="170" name="Rectangle 169"/>
          <p:cNvSpPr/>
          <p:nvPr/>
        </p:nvSpPr>
        <p:spPr>
          <a:xfrm>
            <a:off x="66462876" y="908720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S10 : Elargissement</a:t>
            </a:r>
            <a:endParaRPr lang="fr-FR" sz="3600" dirty="0"/>
          </a:p>
        </p:txBody>
      </p:sp>
      <p:sp>
        <p:nvSpPr>
          <p:cNvPr id="171" name="TextBox 170"/>
          <p:cNvSpPr txBox="1"/>
          <p:nvPr/>
        </p:nvSpPr>
        <p:spPr>
          <a:xfrm>
            <a:off x="66066429" y="2761740"/>
            <a:ext cx="5617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Retour</a:t>
            </a:r>
          </a:p>
          <a:p>
            <a:r>
              <a:rPr lang="fr-FR" sz="3600" b="1" dirty="0" smtClean="0"/>
              <a:t>…</a:t>
            </a:r>
          </a:p>
          <a:p>
            <a:endParaRPr lang="fr-FR" sz="5400" b="1" dirty="0" smtClean="0"/>
          </a:p>
        </p:txBody>
      </p:sp>
      <p:sp>
        <p:nvSpPr>
          <p:cNvPr id="173" name="Rectangle 172"/>
          <p:cNvSpPr/>
          <p:nvPr/>
        </p:nvSpPr>
        <p:spPr>
          <a:xfrm>
            <a:off x="60666231" y="3541582"/>
            <a:ext cx="1799797" cy="4439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5" name="Group 104"/>
          <p:cNvGrpSpPr/>
          <p:nvPr/>
        </p:nvGrpSpPr>
        <p:grpSpPr>
          <a:xfrm>
            <a:off x="60942270" y="3664433"/>
            <a:ext cx="272823" cy="558488"/>
            <a:chOff x="60942270" y="3664433"/>
            <a:chExt cx="272823" cy="558488"/>
          </a:xfrm>
        </p:grpSpPr>
        <p:sp>
          <p:nvSpPr>
            <p:cNvPr id="174" name="Oval 173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5" name="Straight Connector 174"/>
            <p:cNvCxnSpPr>
              <a:stCxn id="174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177"/>
          <p:cNvGrpSpPr/>
          <p:nvPr/>
        </p:nvGrpSpPr>
        <p:grpSpPr>
          <a:xfrm>
            <a:off x="61350213" y="3698837"/>
            <a:ext cx="272823" cy="558488"/>
            <a:chOff x="60942270" y="3664433"/>
            <a:chExt cx="272823" cy="558488"/>
          </a:xfrm>
        </p:grpSpPr>
        <p:sp>
          <p:nvSpPr>
            <p:cNvPr id="179" name="Oval 178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0" name="Straight Connector 179"/>
            <p:cNvCxnSpPr>
              <a:stCxn id="179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61746352" y="3698837"/>
            <a:ext cx="272823" cy="558488"/>
            <a:chOff x="60942270" y="3664433"/>
            <a:chExt cx="272823" cy="558488"/>
          </a:xfrm>
        </p:grpSpPr>
        <p:sp>
          <p:nvSpPr>
            <p:cNvPr id="183" name="Oval 182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4" name="Straight Connector 183"/>
            <p:cNvCxnSpPr>
              <a:stCxn id="183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 185"/>
          <p:cNvGrpSpPr/>
          <p:nvPr/>
        </p:nvGrpSpPr>
        <p:grpSpPr>
          <a:xfrm>
            <a:off x="61177075" y="4484699"/>
            <a:ext cx="272823" cy="558488"/>
            <a:chOff x="60942270" y="3664433"/>
            <a:chExt cx="272823" cy="558488"/>
          </a:xfrm>
        </p:grpSpPr>
        <p:sp>
          <p:nvSpPr>
            <p:cNvPr id="187" name="Oval 186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8" name="Straight Connector 187"/>
            <p:cNvCxnSpPr>
              <a:stCxn id="187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Group 193"/>
          <p:cNvGrpSpPr/>
          <p:nvPr/>
        </p:nvGrpSpPr>
        <p:grpSpPr>
          <a:xfrm>
            <a:off x="61566129" y="4484699"/>
            <a:ext cx="272823" cy="558488"/>
            <a:chOff x="60942270" y="3664433"/>
            <a:chExt cx="272823" cy="558488"/>
          </a:xfrm>
        </p:grpSpPr>
        <p:sp>
          <p:nvSpPr>
            <p:cNvPr id="195" name="Oval 194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96" name="Straight Connector 195"/>
            <p:cNvCxnSpPr>
              <a:stCxn id="195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61857423" y="4521537"/>
            <a:ext cx="272823" cy="558488"/>
            <a:chOff x="60942270" y="3664433"/>
            <a:chExt cx="272823" cy="558488"/>
          </a:xfrm>
        </p:grpSpPr>
        <p:sp>
          <p:nvSpPr>
            <p:cNvPr id="199" name="Oval 198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0" name="Straight Connector 199"/>
            <p:cNvCxnSpPr>
              <a:stCxn id="199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Group 201"/>
          <p:cNvGrpSpPr/>
          <p:nvPr/>
        </p:nvGrpSpPr>
        <p:grpSpPr>
          <a:xfrm>
            <a:off x="62130246" y="4521537"/>
            <a:ext cx="272823" cy="558488"/>
            <a:chOff x="60942270" y="3664433"/>
            <a:chExt cx="272823" cy="558488"/>
          </a:xfrm>
        </p:grpSpPr>
        <p:sp>
          <p:nvSpPr>
            <p:cNvPr id="203" name="Oval 202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4" name="Straight Connector 203"/>
            <p:cNvCxnSpPr>
              <a:stCxn id="203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/>
          <p:cNvGrpSpPr/>
          <p:nvPr/>
        </p:nvGrpSpPr>
        <p:grpSpPr>
          <a:xfrm>
            <a:off x="47064324" y="4991023"/>
            <a:ext cx="272823" cy="676740"/>
            <a:chOff x="60942270" y="3664433"/>
            <a:chExt cx="272823" cy="558488"/>
          </a:xfrm>
        </p:grpSpPr>
        <p:sp>
          <p:nvSpPr>
            <p:cNvPr id="209" name="Oval 208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10" name="Straight Connector 209"/>
            <p:cNvCxnSpPr>
              <a:stCxn id="209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" name="Rectangle 1023"/>
          <p:cNvSpPr/>
          <p:nvPr/>
        </p:nvSpPr>
        <p:spPr>
          <a:xfrm>
            <a:off x="46846197" y="5378961"/>
            <a:ext cx="712476" cy="3542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Moon 1024"/>
          <p:cNvSpPr/>
          <p:nvPr/>
        </p:nvSpPr>
        <p:spPr>
          <a:xfrm rot="5400000">
            <a:off x="47095831" y="4842385"/>
            <a:ext cx="289575" cy="320003"/>
          </a:xfrm>
          <a:prstGeom prst="moon">
            <a:avLst>
              <a:gd name="adj" fmla="val 2660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39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953598" y="498198"/>
            <a:ext cx="7632848" cy="5886999"/>
          </a:xfrm>
          <a:prstGeom prst="rightArrow">
            <a:avLst>
              <a:gd name="adj1" fmla="val 7043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70" name="Rectangle 69"/>
          <p:cNvSpPr/>
          <p:nvPr/>
        </p:nvSpPr>
        <p:spPr>
          <a:xfrm>
            <a:off x="1385646" y="1566310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S2 : Observer/Repérer</a:t>
            </a:r>
            <a:endParaRPr lang="fr-FR" sz="3600" dirty="0"/>
          </a:p>
        </p:txBody>
      </p:sp>
      <p:sp>
        <p:nvSpPr>
          <p:cNvPr id="71" name="TextBox 70"/>
          <p:cNvSpPr txBox="1"/>
          <p:nvPr/>
        </p:nvSpPr>
        <p:spPr>
          <a:xfrm>
            <a:off x="1043717" y="2210708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Ressource</a:t>
            </a:r>
            <a:endParaRPr lang="fr-FR" sz="3200" b="1" dirty="0"/>
          </a:p>
        </p:txBody>
      </p:sp>
      <p:sp>
        <p:nvSpPr>
          <p:cNvPr id="69" name="Right Arrow 68"/>
          <p:cNvSpPr/>
          <p:nvPr/>
        </p:nvSpPr>
        <p:spPr>
          <a:xfrm>
            <a:off x="2986066" y="2389996"/>
            <a:ext cx="433915" cy="22619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Thomas\Desktop\ur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902" y="2308260"/>
            <a:ext cx="828092" cy="61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1385646" y="3004916"/>
            <a:ext cx="6192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3200" b="1" dirty="0" smtClean="0"/>
              <a:t>Didactique : méthodologie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/>
              <a:t>Authentique : documents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/>
              <a:t>Consignes : Analyse de structure</a:t>
            </a:r>
            <a:endParaRPr lang="fr-FR" sz="3200" b="1" dirty="0"/>
          </a:p>
        </p:txBody>
      </p:sp>
      <p:sp>
        <p:nvSpPr>
          <p:cNvPr id="75" name="Vertical Scroll 74"/>
          <p:cNvSpPr/>
          <p:nvPr/>
        </p:nvSpPr>
        <p:spPr>
          <a:xfrm>
            <a:off x="5706126" y="4579173"/>
            <a:ext cx="648689" cy="78911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5037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71035" y="478885"/>
            <a:ext cx="5904656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grpSp>
        <p:nvGrpSpPr>
          <p:cNvPr id="85" name="Group 84"/>
          <p:cNvGrpSpPr/>
          <p:nvPr/>
        </p:nvGrpSpPr>
        <p:grpSpPr>
          <a:xfrm>
            <a:off x="2796201" y="1780799"/>
            <a:ext cx="755576" cy="681339"/>
            <a:chOff x="8388424" y="4721994"/>
            <a:chExt cx="755576" cy="681339"/>
          </a:xfrm>
        </p:grpSpPr>
        <p:sp>
          <p:nvSpPr>
            <p:cNvPr id="72" name="Rectangle 71"/>
            <p:cNvSpPr/>
            <p:nvPr/>
          </p:nvSpPr>
          <p:spPr>
            <a:xfrm>
              <a:off x="8388424" y="4721994"/>
              <a:ext cx="755576" cy="4439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Oval 72"/>
            <p:cNvSpPr/>
            <p:nvPr/>
          </p:nvSpPr>
          <p:spPr>
            <a:xfrm>
              <a:off x="8744231" y="4844845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7" name="Straight Connector 76"/>
            <p:cNvCxnSpPr>
              <a:stCxn id="73" idx="4"/>
            </p:cNvCxnSpPr>
            <p:nvPr/>
          </p:nvCxnSpPr>
          <p:spPr>
            <a:xfrm>
              <a:off x="8840758" y="5008527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8664462" y="5050041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3123163" y="793211"/>
            <a:ext cx="3960440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S3 : Contextualiser</a:t>
            </a:r>
            <a:endParaRPr lang="fr-FR" sz="3600" dirty="0"/>
          </a:p>
        </p:txBody>
      </p:sp>
      <p:grpSp>
        <p:nvGrpSpPr>
          <p:cNvPr id="86" name="Group 85"/>
          <p:cNvGrpSpPr/>
          <p:nvPr/>
        </p:nvGrpSpPr>
        <p:grpSpPr>
          <a:xfrm>
            <a:off x="2783479" y="2636098"/>
            <a:ext cx="1352071" cy="865610"/>
            <a:chOff x="17794934" y="2384168"/>
            <a:chExt cx="2546985" cy="1432056"/>
          </a:xfrm>
        </p:grpSpPr>
        <p:sp>
          <p:nvSpPr>
            <p:cNvPr id="90" name="Oval 89"/>
            <p:cNvSpPr/>
            <p:nvPr/>
          </p:nvSpPr>
          <p:spPr>
            <a:xfrm>
              <a:off x="18153713" y="2706706"/>
              <a:ext cx="1755991" cy="68313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Oval 91"/>
            <p:cNvSpPr/>
            <p:nvPr/>
          </p:nvSpPr>
          <p:spPr>
            <a:xfrm>
              <a:off x="18364020" y="357387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Oval 92"/>
            <p:cNvSpPr/>
            <p:nvPr/>
          </p:nvSpPr>
          <p:spPr>
            <a:xfrm>
              <a:off x="17807230" y="3267520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Oval 93"/>
            <p:cNvSpPr/>
            <p:nvPr/>
          </p:nvSpPr>
          <p:spPr>
            <a:xfrm>
              <a:off x="17794934" y="268315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Oval 94"/>
            <p:cNvSpPr/>
            <p:nvPr/>
          </p:nvSpPr>
          <p:spPr>
            <a:xfrm>
              <a:off x="18364020" y="2384168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Oval 97"/>
            <p:cNvSpPr/>
            <p:nvPr/>
          </p:nvSpPr>
          <p:spPr>
            <a:xfrm>
              <a:off x="18989848" y="357387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Oval 98"/>
            <p:cNvSpPr/>
            <p:nvPr/>
          </p:nvSpPr>
          <p:spPr>
            <a:xfrm>
              <a:off x="18989848" y="2384168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Oval 100"/>
            <p:cNvSpPr/>
            <p:nvPr/>
          </p:nvSpPr>
          <p:spPr>
            <a:xfrm>
              <a:off x="20120508" y="3291069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2" name="Oval 101"/>
            <p:cNvSpPr/>
            <p:nvPr/>
          </p:nvSpPr>
          <p:spPr>
            <a:xfrm>
              <a:off x="19551863" y="3597426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Oval 102"/>
            <p:cNvSpPr/>
            <p:nvPr/>
          </p:nvSpPr>
          <p:spPr>
            <a:xfrm>
              <a:off x="19551863" y="2407717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Oval 103"/>
            <p:cNvSpPr/>
            <p:nvPr/>
          </p:nvSpPr>
          <p:spPr>
            <a:xfrm>
              <a:off x="20120508" y="2706706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6" name="Oval 105"/>
          <p:cNvSpPr/>
          <p:nvPr/>
        </p:nvSpPr>
        <p:spPr>
          <a:xfrm>
            <a:off x="2259067" y="1763892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1</a:t>
            </a:r>
            <a:endParaRPr lang="fr-FR" sz="2800" dirty="0"/>
          </a:p>
        </p:txBody>
      </p:sp>
      <p:sp>
        <p:nvSpPr>
          <p:cNvPr id="107" name="Oval 106"/>
          <p:cNvSpPr/>
          <p:nvPr/>
        </p:nvSpPr>
        <p:spPr>
          <a:xfrm>
            <a:off x="2259067" y="4335323"/>
            <a:ext cx="432048" cy="43204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2</a:t>
            </a:r>
            <a:endParaRPr lang="fr-FR" sz="2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219882" y="1583732"/>
            <a:ext cx="36558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400" b="1" dirty="0" smtClean="0"/>
              <a:t>Mise en commun</a:t>
            </a:r>
          </a:p>
          <a:p>
            <a:pPr marL="457200" indent="-457200">
              <a:buFontTx/>
              <a:buChar char="-"/>
            </a:pPr>
            <a:r>
              <a:rPr lang="fr-FR" sz="2400" b="1" dirty="0" smtClean="0"/>
              <a:t>Echange entre pairs</a:t>
            </a:r>
          </a:p>
          <a:p>
            <a:pPr marL="457200" indent="-457200">
              <a:buFontTx/>
              <a:buChar char="-"/>
            </a:pPr>
            <a:r>
              <a:rPr lang="fr-FR" sz="2400" b="1" dirty="0" smtClean="0"/>
              <a:t>Echange </a:t>
            </a:r>
            <a:r>
              <a:rPr lang="fr-FR" sz="2400" b="1" dirty="0" err="1" smtClean="0"/>
              <a:t>ac</a:t>
            </a:r>
            <a:r>
              <a:rPr lang="fr-FR" sz="2400" b="1" dirty="0" smtClean="0"/>
              <a:t> professeur</a:t>
            </a:r>
            <a:endParaRPr lang="fr-FR" sz="2400" b="1" dirty="0"/>
          </a:p>
          <a:p>
            <a:r>
              <a:rPr lang="fr-FR" sz="2400" b="1" dirty="0"/>
              <a:t> </a:t>
            </a:r>
            <a:r>
              <a:rPr lang="fr-FR" sz="2400" b="1" dirty="0" smtClean="0"/>
              <a:t>           Grille évaluation</a:t>
            </a:r>
          </a:p>
        </p:txBody>
      </p:sp>
      <p:sp>
        <p:nvSpPr>
          <p:cNvPr id="109" name="Right Arrow 108"/>
          <p:cNvSpPr/>
          <p:nvPr/>
        </p:nvSpPr>
        <p:spPr>
          <a:xfrm>
            <a:off x="4615871" y="2812512"/>
            <a:ext cx="433915" cy="22619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TextBox 109"/>
          <p:cNvSpPr txBox="1"/>
          <p:nvPr/>
        </p:nvSpPr>
        <p:spPr>
          <a:xfrm>
            <a:off x="2969595" y="4015625"/>
            <a:ext cx="42580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Contextualisation</a:t>
            </a:r>
          </a:p>
          <a:p>
            <a:pPr marL="342900" indent="-342900">
              <a:buFontTx/>
              <a:buChar char="-"/>
            </a:pPr>
            <a:r>
              <a:rPr lang="fr-FR" sz="2800" b="1" dirty="0" smtClean="0"/>
              <a:t>Association caritative</a:t>
            </a:r>
          </a:p>
          <a:p>
            <a:pPr marL="342900" indent="-342900">
              <a:buFontTx/>
              <a:buChar char="-"/>
            </a:pPr>
            <a:r>
              <a:rPr lang="fr-FR" sz="2800" b="1" dirty="0" smtClean="0"/>
              <a:t>Election politiques</a:t>
            </a:r>
          </a:p>
          <a:p>
            <a:pPr marL="342900" indent="-342900">
              <a:buFontTx/>
              <a:buChar char="-"/>
            </a:pPr>
            <a:r>
              <a:rPr lang="fr-FR" sz="2800" b="1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17936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>
            <a:off x="827584" y="467074"/>
            <a:ext cx="7632848" cy="5886999"/>
          </a:xfrm>
          <a:prstGeom prst="rightArrow">
            <a:avLst>
              <a:gd name="adj1" fmla="val 7043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8" name="Rectangle 7"/>
          <p:cNvSpPr/>
          <p:nvPr/>
        </p:nvSpPr>
        <p:spPr>
          <a:xfrm>
            <a:off x="1187624" y="1508455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S4 : Identifier stratégies</a:t>
            </a:r>
            <a:endParaRPr lang="fr-FR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394096" y="2418477"/>
            <a:ext cx="42580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Focalisation : choix par groupe</a:t>
            </a:r>
          </a:p>
          <a:p>
            <a:endParaRPr lang="fr-FR" sz="2800" b="1" dirty="0" smtClean="0"/>
          </a:p>
          <a:p>
            <a:endParaRPr lang="fr-FR" sz="2800" b="1" dirty="0"/>
          </a:p>
          <a:p>
            <a:r>
              <a:rPr lang="fr-FR" sz="2800" b="1" dirty="0" smtClean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19612" y="3819500"/>
            <a:ext cx="3448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Préparer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529819" y="2839049"/>
            <a:ext cx="629140" cy="651991"/>
            <a:chOff x="1923541" y="4569956"/>
            <a:chExt cx="1377540" cy="1427574"/>
          </a:xfrm>
        </p:grpSpPr>
        <p:sp>
          <p:nvSpPr>
            <p:cNvPr id="12" name="Oval 11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Oval 12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Oval 13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Oval 14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Oval 15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Oval 16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Oval 17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466134" y="2905134"/>
            <a:ext cx="629140" cy="651991"/>
            <a:chOff x="1923541" y="4569956"/>
            <a:chExt cx="1377540" cy="1427574"/>
          </a:xfrm>
        </p:grpSpPr>
        <p:sp>
          <p:nvSpPr>
            <p:cNvPr id="20" name="Oval 19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Oval 20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Oval 21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Oval 22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Oval 23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Oval 24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Oval 25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84144" y="2910811"/>
            <a:ext cx="629140" cy="651991"/>
            <a:chOff x="1923541" y="4569956"/>
            <a:chExt cx="1377540" cy="1427574"/>
          </a:xfrm>
        </p:grpSpPr>
        <p:sp>
          <p:nvSpPr>
            <p:cNvPr id="28" name="Oval 27"/>
            <p:cNvSpPr/>
            <p:nvPr/>
          </p:nvSpPr>
          <p:spPr>
            <a:xfrm>
              <a:off x="2287177" y="4896860"/>
              <a:ext cx="700647" cy="69238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Oval 28"/>
            <p:cNvSpPr/>
            <p:nvPr/>
          </p:nvSpPr>
          <p:spPr>
            <a:xfrm>
              <a:off x="307667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Oval 29"/>
            <p:cNvSpPr/>
            <p:nvPr/>
          </p:nvSpPr>
          <p:spPr>
            <a:xfrm>
              <a:off x="2500330" y="5775770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Oval 30"/>
            <p:cNvSpPr/>
            <p:nvPr/>
          </p:nvSpPr>
          <p:spPr>
            <a:xfrm>
              <a:off x="1936003" y="5465266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Oval 31"/>
            <p:cNvSpPr/>
            <p:nvPr/>
          </p:nvSpPr>
          <p:spPr>
            <a:xfrm>
              <a:off x="1923541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Oval 32"/>
            <p:cNvSpPr/>
            <p:nvPr/>
          </p:nvSpPr>
          <p:spPr>
            <a:xfrm>
              <a:off x="2500330" y="4569956"/>
              <a:ext cx="224408" cy="22176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Oval 33"/>
            <p:cNvSpPr/>
            <p:nvPr/>
          </p:nvSpPr>
          <p:spPr>
            <a:xfrm>
              <a:off x="3076673" y="4872992"/>
              <a:ext cx="224408" cy="221760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5" name="Right Arrow 34"/>
          <p:cNvSpPr/>
          <p:nvPr/>
        </p:nvSpPr>
        <p:spPr>
          <a:xfrm rot="19325418">
            <a:off x="2870048" y="4113251"/>
            <a:ext cx="433915" cy="22619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ight Arrow 35"/>
          <p:cNvSpPr/>
          <p:nvPr/>
        </p:nvSpPr>
        <p:spPr>
          <a:xfrm rot="3125418">
            <a:off x="2861935" y="4496530"/>
            <a:ext cx="433915" cy="22619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1397134" y="4162136"/>
            <a:ext cx="1534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/>
              <a:t>Consigne</a:t>
            </a:r>
            <a:endParaRPr lang="fr-FR" sz="2800" dirty="0"/>
          </a:p>
        </p:txBody>
      </p:sp>
      <p:sp>
        <p:nvSpPr>
          <p:cNvPr id="38" name="Rectangle 37"/>
          <p:cNvSpPr/>
          <p:nvPr/>
        </p:nvSpPr>
        <p:spPr>
          <a:xfrm>
            <a:off x="3301429" y="4448886"/>
            <a:ext cx="32417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Trouver + analyser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87952201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5" grpId="0" animBg="1"/>
      <p:bldP spid="36" grpId="0" animBg="1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75656" y="348704"/>
            <a:ext cx="5904656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40" name="Rectangle 139"/>
          <p:cNvSpPr/>
          <p:nvPr/>
        </p:nvSpPr>
        <p:spPr>
          <a:xfrm>
            <a:off x="2015716" y="615654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S5 : Présenter</a:t>
            </a:r>
            <a:endParaRPr lang="fr-FR" sz="3600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4050196" y="1545585"/>
            <a:ext cx="755576" cy="681339"/>
            <a:chOff x="8388424" y="4721994"/>
            <a:chExt cx="755576" cy="681339"/>
          </a:xfrm>
        </p:grpSpPr>
        <p:sp>
          <p:nvSpPr>
            <p:cNvPr id="142" name="Rectangle 141"/>
            <p:cNvSpPr/>
            <p:nvPr/>
          </p:nvSpPr>
          <p:spPr>
            <a:xfrm>
              <a:off x="8388424" y="4721994"/>
              <a:ext cx="755576" cy="4439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Oval 142"/>
            <p:cNvSpPr/>
            <p:nvPr/>
          </p:nvSpPr>
          <p:spPr>
            <a:xfrm>
              <a:off x="8744231" y="4844845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4" name="Straight Connector 143"/>
            <p:cNvCxnSpPr>
              <a:stCxn id="143" idx="4"/>
            </p:cNvCxnSpPr>
            <p:nvPr/>
          </p:nvCxnSpPr>
          <p:spPr>
            <a:xfrm>
              <a:off x="8840758" y="5008527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8664462" y="5050041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5074973" y="1925554"/>
            <a:ext cx="1352071" cy="865610"/>
            <a:chOff x="17794934" y="2384168"/>
            <a:chExt cx="2546985" cy="1432056"/>
          </a:xfrm>
        </p:grpSpPr>
        <p:sp>
          <p:nvSpPr>
            <p:cNvPr id="147" name="Oval 146"/>
            <p:cNvSpPr/>
            <p:nvPr/>
          </p:nvSpPr>
          <p:spPr>
            <a:xfrm>
              <a:off x="18153713" y="2706706"/>
              <a:ext cx="1755991" cy="68313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Oval 147"/>
            <p:cNvSpPr/>
            <p:nvPr/>
          </p:nvSpPr>
          <p:spPr>
            <a:xfrm>
              <a:off x="18364020" y="357387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9" name="Oval 148"/>
            <p:cNvSpPr/>
            <p:nvPr/>
          </p:nvSpPr>
          <p:spPr>
            <a:xfrm>
              <a:off x="17807230" y="3267520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0" name="Oval 149"/>
            <p:cNvSpPr/>
            <p:nvPr/>
          </p:nvSpPr>
          <p:spPr>
            <a:xfrm>
              <a:off x="17794934" y="268315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Oval 150"/>
            <p:cNvSpPr/>
            <p:nvPr/>
          </p:nvSpPr>
          <p:spPr>
            <a:xfrm>
              <a:off x="18364020" y="2384168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Oval 151"/>
            <p:cNvSpPr/>
            <p:nvPr/>
          </p:nvSpPr>
          <p:spPr>
            <a:xfrm>
              <a:off x="18989848" y="3573877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Oval 152"/>
            <p:cNvSpPr/>
            <p:nvPr/>
          </p:nvSpPr>
          <p:spPr>
            <a:xfrm>
              <a:off x="18989848" y="2384168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4" name="Oval 153"/>
            <p:cNvSpPr/>
            <p:nvPr/>
          </p:nvSpPr>
          <p:spPr>
            <a:xfrm>
              <a:off x="20120508" y="3291069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Oval 154"/>
            <p:cNvSpPr/>
            <p:nvPr/>
          </p:nvSpPr>
          <p:spPr>
            <a:xfrm>
              <a:off x="19551863" y="3597426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Oval 155"/>
            <p:cNvSpPr/>
            <p:nvPr/>
          </p:nvSpPr>
          <p:spPr>
            <a:xfrm>
              <a:off x="19551863" y="2407717"/>
              <a:ext cx="221411" cy="218798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7" name="Oval 156"/>
            <p:cNvSpPr/>
            <p:nvPr/>
          </p:nvSpPr>
          <p:spPr>
            <a:xfrm>
              <a:off x="20120508" y="2706706"/>
              <a:ext cx="221411" cy="218798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2054691" y="2454441"/>
            <a:ext cx="49419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4000" b="1" dirty="0" smtClean="0"/>
              <a:t>Présenter</a:t>
            </a:r>
          </a:p>
          <a:p>
            <a:pPr marL="457200" indent="-457200">
              <a:buFontTx/>
              <a:buChar char="-"/>
            </a:pPr>
            <a:r>
              <a:rPr lang="fr-FR" sz="4000" b="1" dirty="0" smtClean="0"/>
              <a:t>Evaluer -&gt; Grille</a:t>
            </a:r>
          </a:p>
          <a:p>
            <a:pPr marL="457200" indent="-457200">
              <a:buFontTx/>
              <a:buChar char="-"/>
            </a:pPr>
            <a:r>
              <a:rPr lang="fr-FR" sz="4000" b="1" dirty="0" smtClean="0"/>
              <a:t>Retour enseignant étudiant </a:t>
            </a:r>
          </a:p>
        </p:txBody>
      </p:sp>
      <p:sp>
        <p:nvSpPr>
          <p:cNvPr id="160" name="Vertical Scroll 159"/>
          <p:cNvSpPr/>
          <p:nvPr/>
        </p:nvSpPr>
        <p:spPr>
          <a:xfrm>
            <a:off x="6263602" y="4750877"/>
            <a:ext cx="733571" cy="85045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1" name="Table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541651"/>
              </p:ext>
            </p:extLst>
          </p:nvPr>
        </p:nvGraphicFramePr>
        <p:xfrm>
          <a:off x="6435542" y="4956007"/>
          <a:ext cx="416560" cy="58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65037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Arrow 10"/>
          <p:cNvSpPr/>
          <p:nvPr/>
        </p:nvSpPr>
        <p:spPr>
          <a:xfrm>
            <a:off x="971600" y="273207"/>
            <a:ext cx="7632848" cy="5886999"/>
          </a:xfrm>
          <a:prstGeom prst="rightArrow">
            <a:avLst>
              <a:gd name="adj1" fmla="val 7043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62" name="Rectangle 161"/>
          <p:cNvSpPr/>
          <p:nvPr/>
        </p:nvSpPr>
        <p:spPr>
          <a:xfrm>
            <a:off x="1475656" y="1360557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S6 : Préparer</a:t>
            </a:r>
            <a:endParaRPr lang="fr-FR" sz="3600" dirty="0"/>
          </a:p>
        </p:txBody>
      </p:sp>
      <p:sp>
        <p:nvSpPr>
          <p:cNvPr id="163" name="TextBox 162"/>
          <p:cNvSpPr txBox="1"/>
          <p:nvPr/>
        </p:nvSpPr>
        <p:spPr>
          <a:xfrm>
            <a:off x="1331639" y="2096908"/>
            <a:ext cx="537404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b="1" dirty="0" smtClean="0"/>
              <a:t>Sur wiki : création discours</a:t>
            </a:r>
          </a:p>
          <a:p>
            <a:endParaRPr lang="fr-FR" sz="2800" b="1" dirty="0" smtClean="0"/>
          </a:p>
          <a:p>
            <a:pPr marL="742950" indent="-742950">
              <a:buAutoNum type="arabicParenR"/>
            </a:pPr>
            <a:r>
              <a:rPr lang="fr-FR" sz="2400" b="1" dirty="0" smtClean="0"/>
              <a:t>Points à aborder / </a:t>
            </a:r>
            <a:r>
              <a:rPr lang="fr-FR" sz="2400" b="1" dirty="0" smtClean="0"/>
              <a:t>Plan structuré</a:t>
            </a:r>
            <a:endParaRPr lang="fr-FR" sz="2400" b="1" dirty="0" smtClean="0"/>
          </a:p>
          <a:p>
            <a:pPr marL="742950" indent="-742950">
              <a:buAutoNum type="arabicParenR"/>
            </a:pPr>
            <a:r>
              <a:rPr lang="fr-FR" sz="2400" b="1" dirty="0" smtClean="0"/>
              <a:t>Stratégies a mettre en œuvre</a:t>
            </a:r>
          </a:p>
          <a:p>
            <a:pPr marL="742950" indent="-742950">
              <a:buAutoNum type="arabicParenR"/>
            </a:pPr>
            <a:r>
              <a:rPr lang="fr-FR" sz="2400" b="1" dirty="0" smtClean="0"/>
              <a:t>Distribution de la parole</a:t>
            </a:r>
          </a:p>
          <a:p>
            <a:pPr marL="742950" indent="-742950">
              <a:buAutoNum type="arabicParenR"/>
            </a:pPr>
            <a:r>
              <a:rPr lang="fr-FR" sz="2400" b="1" dirty="0" smtClean="0"/>
              <a:t>Inter-correction</a:t>
            </a:r>
          </a:p>
          <a:p>
            <a:endParaRPr lang="fr-FR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4017936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619672" y="425679"/>
            <a:ext cx="5904656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64" name="Rectangle 163"/>
          <p:cNvSpPr/>
          <p:nvPr/>
        </p:nvSpPr>
        <p:spPr>
          <a:xfrm>
            <a:off x="2159732" y="710286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S7 : S’entraîner</a:t>
            </a:r>
            <a:endParaRPr lang="fr-FR" sz="3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1763285" y="1920698"/>
            <a:ext cx="561743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Labo de langue</a:t>
            </a:r>
          </a:p>
          <a:p>
            <a:pPr marL="457200" indent="-457200">
              <a:buFontTx/>
              <a:buChar char="-"/>
            </a:pPr>
            <a:r>
              <a:rPr lang="fr-FR" sz="3600" b="1" dirty="0" smtClean="0"/>
              <a:t>Phonologie</a:t>
            </a:r>
          </a:p>
          <a:p>
            <a:pPr marL="342900" indent="-342900">
              <a:buFontTx/>
              <a:buChar char="-"/>
            </a:pPr>
            <a:r>
              <a:rPr lang="fr-FR" sz="3600" b="1" dirty="0" smtClean="0"/>
              <a:t>Forme du discours</a:t>
            </a:r>
          </a:p>
          <a:p>
            <a:pPr marL="342900" indent="-342900">
              <a:buFontTx/>
              <a:buChar char="-"/>
            </a:pPr>
            <a:r>
              <a:rPr lang="fr-FR" sz="3600" b="1" dirty="0" smtClean="0"/>
              <a:t>Réécoute / autocorrection</a:t>
            </a:r>
            <a:endParaRPr lang="fr-FR" sz="3200" b="1" dirty="0" smtClean="0"/>
          </a:p>
          <a:p>
            <a:endParaRPr lang="fr-FR" sz="4800" b="1" dirty="0" smtClean="0"/>
          </a:p>
        </p:txBody>
      </p:sp>
      <p:grpSp>
        <p:nvGrpSpPr>
          <p:cNvPr id="208" name="Group 207"/>
          <p:cNvGrpSpPr/>
          <p:nvPr/>
        </p:nvGrpSpPr>
        <p:grpSpPr>
          <a:xfrm>
            <a:off x="4075548" y="4792589"/>
            <a:ext cx="272823" cy="676740"/>
            <a:chOff x="60942270" y="3664433"/>
            <a:chExt cx="272823" cy="558488"/>
          </a:xfrm>
        </p:grpSpPr>
        <p:sp>
          <p:nvSpPr>
            <p:cNvPr id="209" name="Oval 208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10" name="Straight Connector 209"/>
            <p:cNvCxnSpPr>
              <a:stCxn id="209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" name="Rectangle 1023"/>
          <p:cNvSpPr/>
          <p:nvPr/>
        </p:nvSpPr>
        <p:spPr>
          <a:xfrm>
            <a:off x="3857421" y="5180527"/>
            <a:ext cx="712476" cy="3542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Moon 1024"/>
          <p:cNvSpPr/>
          <p:nvPr/>
        </p:nvSpPr>
        <p:spPr>
          <a:xfrm rot="5400000">
            <a:off x="4135545" y="4615460"/>
            <a:ext cx="232593" cy="320003"/>
          </a:xfrm>
          <a:prstGeom prst="moon">
            <a:avLst>
              <a:gd name="adj" fmla="val 2660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Oval 1"/>
          <p:cNvSpPr/>
          <p:nvPr/>
        </p:nvSpPr>
        <p:spPr>
          <a:xfrm>
            <a:off x="4055836" y="4805272"/>
            <a:ext cx="72008" cy="1983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Oval 189"/>
          <p:cNvSpPr/>
          <p:nvPr/>
        </p:nvSpPr>
        <p:spPr>
          <a:xfrm>
            <a:off x="4375839" y="4803656"/>
            <a:ext cx="72008" cy="1983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5037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/>
        </p:nvSpPr>
        <p:spPr>
          <a:xfrm>
            <a:off x="863080" y="501282"/>
            <a:ext cx="7632848" cy="5886999"/>
          </a:xfrm>
          <a:prstGeom prst="rightArrow">
            <a:avLst>
              <a:gd name="adj1" fmla="val 7043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66" name="Rectangle 165"/>
          <p:cNvSpPr/>
          <p:nvPr/>
        </p:nvSpPr>
        <p:spPr>
          <a:xfrm>
            <a:off x="1151112" y="1583679"/>
            <a:ext cx="4824536" cy="5760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S8 : Corriger/Améliorer</a:t>
            </a:r>
            <a:endParaRPr lang="fr-FR" sz="3600" dirty="0"/>
          </a:p>
        </p:txBody>
      </p:sp>
      <p:sp>
        <p:nvSpPr>
          <p:cNvPr id="167" name="TextBox 166"/>
          <p:cNvSpPr txBox="1"/>
          <p:nvPr/>
        </p:nvSpPr>
        <p:spPr>
          <a:xfrm>
            <a:off x="1036965" y="2708920"/>
            <a:ext cx="56174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Retour sur enregistrements</a:t>
            </a:r>
          </a:p>
          <a:p>
            <a:r>
              <a:rPr lang="fr-FR" sz="3600" b="1" dirty="0" smtClean="0"/>
              <a:t>Régulation / Correction</a:t>
            </a:r>
          </a:p>
          <a:p>
            <a:r>
              <a:rPr lang="fr-FR" sz="3600" b="1" dirty="0" smtClean="0"/>
              <a:t>Entrainement en groupe</a:t>
            </a:r>
          </a:p>
          <a:p>
            <a:endParaRPr lang="fr-FR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4017936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67544" y="385107"/>
            <a:ext cx="8280920" cy="5904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68" name="Rectangle 167"/>
          <p:cNvSpPr/>
          <p:nvPr/>
        </p:nvSpPr>
        <p:spPr>
          <a:xfrm>
            <a:off x="2303748" y="628720"/>
            <a:ext cx="482453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S9 : Speech </a:t>
            </a:r>
            <a:r>
              <a:rPr lang="fr-FR" sz="3600" dirty="0" err="1" smtClean="0"/>
              <a:t>contest</a:t>
            </a:r>
            <a:endParaRPr lang="fr-FR" sz="3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187624" y="1725222"/>
            <a:ext cx="7200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Création de jurys</a:t>
            </a:r>
          </a:p>
          <a:p>
            <a:r>
              <a:rPr lang="fr-FR" sz="3600" b="1" dirty="0" smtClean="0"/>
              <a:t>Grille d’évaluation</a:t>
            </a:r>
          </a:p>
          <a:p>
            <a:r>
              <a:rPr lang="fr-FR" sz="3600" b="1" dirty="0" smtClean="0"/>
              <a:t>Vote</a:t>
            </a:r>
          </a:p>
          <a:p>
            <a:endParaRPr lang="fr-FR" sz="3600" b="1" dirty="0"/>
          </a:p>
          <a:p>
            <a:endParaRPr lang="fr-FR" sz="3600" b="1" dirty="0" smtClean="0"/>
          </a:p>
          <a:p>
            <a:endParaRPr lang="fr-FR" sz="3600" b="1" dirty="0"/>
          </a:p>
          <a:p>
            <a:endParaRPr lang="fr-FR" sz="3600" b="1" dirty="0" smtClean="0"/>
          </a:p>
          <a:p>
            <a:endParaRPr lang="fr-FR" sz="5400" b="1" dirty="0" smtClean="0"/>
          </a:p>
        </p:txBody>
      </p:sp>
      <p:sp>
        <p:nvSpPr>
          <p:cNvPr id="173" name="Rectangle 172"/>
          <p:cNvSpPr/>
          <p:nvPr/>
        </p:nvSpPr>
        <p:spPr>
          <a:xfrm>
            <a:off x="4100696" y="3595309"/>
            <a:ext cx="1799797" cy="4439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5" name="Group 104"/>
          <p:cNvGrpSpPr/>
          <p:nvPr/>
        </p:nvGrpSpPr>
        <p:grpSpPr>
          <a:xfrm>
            <a:off x="4376735" y="3718160"/>
            <a:ext cx="272823" cy="558488"/>
            <a:chOff x="60942270" y="3664433"/>
            <a:chExt cx="272823" cy="558488"/>
          </a:xfrm>
        </p:grpSpPr>
        <p:sp>
          <p:nvSpPr>
            <p:cNvPr id="174" name="Oval 173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5" name="Straight Connector 174"/>
            <p:cNvCxnSpPr>
              <a:stCxn id="174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177"/>
          <p:cNvGrpSpPr/>
          <p:nvPr/>
        </p:nvGrpSpPr>
        <p:grpSpPr>
          <a:xfrm>
            <a:off x="4784678" y="3752564"/>
            <a:ext cx="272823" cy="558488"/>
            <a:chOff x="60942270" y="3664433"/>
            <a:chExt cx="272823" cy="558488"/>
          </a:xfrm>
        </p:grpSpPr>
        <p:sp>
          <p:nvSpPr>
            <p:cNvPr id="179" name="Oval 178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0" name="Straight Connector 179"/>
            <p:cNvCxnSpPr>
              <a:stCxn id="179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5180817" y="3752564"/>
            <a:ext cx="272823" cy="558488"/>
            <a:chOff x="60942270" y="3664433"/>
            <a:chExt cx="272823" cy="558488"/>
          </a:xfrm>
        </p:grpSpPr>
        <p:sp>
          <p:nvSpPr>
            <p:cNvPr id="183" name="Oval 182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4" name="Straight Connector 183"/>
            <p:cNvCxnSpPr>
              <a:stCxn id="183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 185"/>
          <p:cNvGrpSpPr/>
          <p:nvPr/>
        </p:nvGrpSpPr>
        <p:grpSpPr>
          <a:xfrm>
            <a:off x="4611540" y="4538426"/>
            <a:ext cx="272823" cy="558488"/>
            <a:chOff x="60942270" y="3664433"/>
            <a:chExt cx="272823" cy="558488"/>
          </a:xfrm>
        </p:grpSpPr>
        <p:sp>
          <p:nvSpPr>
            <p:cNvPr id="187" name="Oval 186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8" name="Straight Connector 187"/>
            <p:cNvCxnSpPr>
              <a:stCxn id="187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Group 193"/>
          <p:cNvGrpSpPr/>
          <p:nvPr/>
        </p:nvGrpSpPr>
        <p:grpSpPr>
          <a:xfrm>
            <a:off x="5000594" y="4538426"/>
            <a:ext cx="272823" cy="558488"/>
            <a:chOff x="60942270" y="3664433"/>
            <a:chExt cx="272823" cy="558488"/>
          </a:xfrm>
        </p:grpSpPr>
        <p:sp>
          <p:nvSpPr>
            <p:cNvPr id="195" name="Oval 194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96" name="Straight Connector 195"/>
            <p:cNvCxnSpPr>
              <a:stCxn id="195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5291888" y="4575264"/>
            <a:ext cx="272823" cy="558488"/>
            <a:chOff x="60942270" y="3664433"/>
            <a:chExt cx="272823" cy="558488"/>
          </a:xfrm>
        </p:grpSpPr>
        <p:sp>
          <p:nvSpPr>
            <p:cNvPr id="199" name="Oval 198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0" name="Straight Connector 199"/>
            <p:cNvCxnSpPr>
              <a:stCxn id="199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Group 201"/>
          <p:cNvGrpSpPr/>
          <p:nvPr/>
        </p:nvGrpSpPr>
        <p:grpSpPr>
          <a:xfrm>
            <a:off x="5564711" y="4575264"/>
            <a:ext cx="272823" cy="558488"/>
            <a:chOff x="60942270" y="3664433"/>
            <a:chExt cx="272823" cy="558488"/>
          </a:xfrm>
        </p:grpSpPr>
        <p:sp>
          <p:nvSpPr>
            <p:cNvPr id="203" name="Oval 202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4" name="Straight Connector 203"/>
            <p:cNvCxnSpPr>
              <a:stCxn id="203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 189"/>
          <p:cNvGrpSpPr/>
          <p:nvPr/>
        </p:nvGrpSpPr>
        <p:grpSpPr>
          <a:xfrm>
            <a:off x="4852512" y="4910443"/>
            <a:ext cx="272823" cy="558488"/>
            <a:chOff x="60942270" y="3664433"/>
            <a:chExt cx="272823" cy="558488"/>
          </a:xfrm>
        </p:grpSpPr>
        <p:sp>
          <p:nvSpPr>
            <p:cNvPr id="191" name="Oval 190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92" name="Straight Connector 191"/>
            <p:cNvCxnSpPr>
              <a:stCxn id="191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5241566" y="4910443"/>
            <a:ext cx="272823" cy="558488"/>
            <a:chOff x="60942270" y="3664433"/>
            <a:chExt cx="272823" cy="558488"/>
          </a:xfrm>
        </p:grpSpPr>
        <p:sp>
          <p:nvSpPr>
            <p:cNvPr id="207" name="Oval 206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12" name="Straight Connector 211"/>
            <p:cNvCxnSpPr>
              <a:stCxn id="207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4" name="Group 213"/>
          <p:cNvGrpSpPr/>
          <p:nvPr/>
        </p:nvGrpSpPr>
        <p:grpSpPr>
          <a:xfrm>
            <a:off x="5532860" y="4947281"/>
            <a:ext cx="272823" cy="558488"/>
            <a:chOff x="60942270" y="3664433"/>
            <a:chExt cx="272823" cy="558488"/>
          </a:xfrm>
        </p:grpSpPr>
        <p:sp>
          <p:nvSpPr>
            <p:cNvPr id="215" name="Oval 214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16" name="Straight Connector 215"/>
            <p:cNvCxnSpPr>
              <a:stCxn id="215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8" name="Group 217"/>
          <p:cNvGrpSpPr/>
          <p:nvPr/>
        </p:nvGrpSpPr>
        <p:grpSpPr>
          <a:xfrm>
            <a:off x="5805683" y="4947281"/>
            <a:ext cx="272823" cy="558488"/>
            <a:chOff x="60942270" y="3664433"/>
            <a:chExt cx="272823" cy="558488"/>
          </a:xfrm>
        </p:grpSpPr>
        <p:sp>
          <p:nvSpPr>
            <p:cNvPr id="219" name="Oval 218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0" name="Straight Connector 219"/>
            <p:cNvCxnSpPr>
              <a:stCxn id="219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2" name="Group 221"/>
          <p:cNvGrpSpPr/>
          <p:nvPr/>
        </p:nvGrpSpPr>
        <p:grpSpPr>
          <a:xfrm>
            <a:off x="4582046" y="5222360"/>
            <a:ext cx="272823" cy="558488"/>
            <a:chOff x="60942270" y="3664433"/>
            <a:chExt cx="272823" cy="558488"/>
          </a:xfrm>
        </p:grpSpPr>
        <p:sp>
          <p:nvSpPr>
            <p:cNvPr id="223" name="Oval 222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4" name="Straight Connector 223"/>
            <p:cNvCxnSpPr>
              <a:stCxn id="223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6" name="Group 225"/>
          <p:cNvGrpSpPr/>
          <p:nvPr/>
        </p:nvGrpSpPr>
        <p:grpSpPr>
          <a:xfrm>
            <a:off x="4971100" y="5222360"/>
            <a:ext cx="272823" cy="558488"/>
            <a:chOff x="60942270" y="3664433"/>
            <a:chExt cx="272823" cy="558488"/>
          </a:xfrm>
        </p:grpSpPr>
        <p:sp>
          <p:nvSpPr>
            <p:cNvPr id="227" name="Oval 226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8" name="Straight Connector 227"/>
            <p:cNvCxnSpPr>
              <a:stCxn id="227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0" name="Group 229"/>
          <p:cNvGrpSpPr/>
          <p:nvPr/>
        </p:nvGrpSpPr>
        <p:grpSpPr>
          <a:xfrm>
            <a:off x="5262394" y="5259198"/>
            <a:ext cx="272823" cy="558488"/>
            <a:chOff x="60942270" y="3664433"/>
            <a:chExt cx="272823" cy="558488"/>
          </a:xfrm>
        </p:grpSpPr>
        <p:sp>
          <p:nvSpPr>
            <p:cNvPr id="231" name="Oval 230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32" name="Straight Connector 231"/>
            <p:cNvCxnSpPr>
              <a:stCxn id="231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4" name="Group 233"/>
          <p:cNvGrpSpPr/>
          <p:nvPr/>
        </p:nvGrpSpPr>
        <p:grpSpPr>
          <a:xfrm>
            <a:off x="5535217" y="5259198"/>
            <a:ext cx="272823" cy="558488"/>
            <a:chOff x="60942270" y="3664433"/>
            <a:chExt cx="272823" cy="558488"/>
          </a:xfrm>
        </p:grpSpPr>
        <p:sp>
          <p:nvSpPr>
            <p:cNvPr id="235" name="Oval 234"/>
            <p:cNvSpPr/>
            <p:nvPr/>
          </p:nvSpPr>
          <p:spPr>
            <a:xfrm>
              <a:off x="61022039" y="3664433"/>
              <a:ext cx="193054" cy="1636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36" name="Straight Connector 235"/>
            <p:cNvCxnSpPr>
              <a:stCxn id="235" idx="4"/>
            </p:cNvCxnSpPr>
            <p:nvPr/>
          </p:nvCxnSpPr>
          <p:spPr>
            <a:xfrm>
              <a:off x="61118566" y="3828115"/>
              <a:ext cx="0" cy="394806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>
              <a:off x="60942270" y="3869629"/>
              <a:ext cx="164811" cy="166821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10218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286</Words>
  <Application>Microsoft Office PowerPoint</Application>
  <PresentationFormat>On-screen Show (4:3)</PresentationFormat>
  <Paragraphs>125</Paragraphs>
  <Slides>11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</dc:creator>
  <cp:lastModifiedBy>Thomas</cp:lastModifiedBy>
  <cp:revision>27</cp:revision>
  <dcterms:created xsi:type="dcterms:W3CDTF">2015-05-06T12:53:01Z</dcterms:created>
  <dcterms:modified xsi:type="dcterms:W3CDTF">2015-05-06T14:25:21Z</dcterms:modified>
</cp:coreProperties>
</file>