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88" r:id="rId4"/>
    <p:sldId id="258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59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89" r:id="rId30"/>
    <p:sldId id="260" r:id="rId31"/>
    <p:sldId id="293" r:id="rId32"/>
    <p:sldId id="291" r:id="rId33"/>
    <p:sldId id="292" r:id="rId34"/>
    <p:sldId id="294" r:id="rId35"/>
    <p:sldId id="295" r:id="rId36"/>
    <p:sldId id="299" r:id="rId37"/>
    <p:sldId id="298" r:id="rId38"/>
    <p:sldId id="261" r:id="rId39"/>
    <p:sldId id="296" r:id="rId40"/>
    <p:sldId id="300" r:id="rId41"/>
    <p:sldId id="290" r:id="rId42"/>
    <p:sldId id="297" r:id="rId43"/>
    <p:sldId id="262" r:id="rId44"/>
    <p:sldId id="263" r:id="rId45"/>
    <p:sldId id="264" r:id="rId46"/>
    <p:sldId id="301" r:id="rId4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EFB85-6BF7-485E-810E-7BF1DE02D2CD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10431-AA84-4D1E-900B-A8B31D5D62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70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3588D-4CEC-416C-A029-CFF93A216C18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5194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3588D-4CEC-416C-A029-CFF93A216C18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9085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3588D-4CEC-416C-A029-CFF93A216C18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2879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3588D-4CEC-416C-A029-CFF93A216C18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7593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3588D-4CEC-416C-A029-CFF93A216C18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099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3588D-4CEC-416C-A029-CFF93A216C18}" type="slidenum">
              <a:rPr lang="fr-FR" smtClean="0"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253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A4E0F-33E7-4071-B3FB-51F376D3E964}" type="slidenum">
              <a:rPr lang="fr-FR" smtClean="0"/>
              <a:t>41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5600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4"/>
          <p:cNvSpPr/>
          <p:nvPr userDrawn="1"/>
        </p:nvSpPr>
        <p:spPr>
          <a:xfrm>
            <a:off x="6350" y="1122363"/>
            <a:ext cx="12192000" cy="2433637"/>
          </a:xfrm>
          <a:prstGeom prst="rect">
            <a:avLst/>
          </a:prstGeom>
          <a:solidFill>
            <a:srgbClr val="F0DB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576" tIns="35788" rIns="71576" bIns="35788" anchor="ctr"/>
          <a:lstStyle/>
          <a:p>
            <a:pPr algn="ctr" defTabSz="38951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rgbClr val="F0DBB2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86360"/>
            <a:ext cx="1014231" cy="90963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990" y="81042"/>
            <a:ext cx="9753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3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59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9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12"/>
          <p:cNvSpPr/>
          <p:nvPr userDrawn="1"/>
        </p:nvSpPr>
        <p:spPr>
          <a:xfrm>
            <a:off x="0" y="-35084"/>
            <a:ext cx="12192000" cy="1725772"/>
          </a:xfrm>
          <a:prstGeom prst="rect">
            <a:avLst/>
          </a:prstGeom>
          <a:solidFill>
            <a:srgbClr val="F0DB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576" tIns="35788" rIns="71576" bIns="35788" anchor="ctr"/>
          <a:lstStyle/>
          <a:p>
            <a:pPr algn="ctr" defTabSz="38951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rgbClr val="6633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5084"/>
            <a:ext cx="838200" cy="89325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684" y="-40403"/>
            <a:ext cx="1008316" cy="89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6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4"/>
          <p:cNvSpPr/>
          <p:nvPr userDrawn="1"/>
        </p:nvSpPr>
        <p:spPr>
          <a:xfrm>
            <a:off x="831850" y="2398712"/>
            <a:ext cx="10515600" cy="2163763"/>
          </a:xfrm>
          <a:prstGeom prst="rect">
            <a:avLst/>
          </a:prstGeom>
          <a:solidFill>
            <a:srgbClr val="F0DB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576" tIns="35788" rIns="71576" bIns="35788" anchor="ctr"/>
          <a:lstStyle/>
          <a:p>
            <a:pPr algn="ctr" defTabSz="38951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rgbClr val="F0DBB2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084"/>
            <a:ext cx="1014231" cy="90963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640" y="-40402"/>
            <a:ext cx="9753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5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62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72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58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41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53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89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60327-3DBD-47A2-8714-DCAB54B961AE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F921A-10F9-456B-BD12-6CB77F46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69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Vers une nouvelle posture pédagogique 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3100" b="1" dirty="0" smtClean="0"/>
              <a:t>Inverser l’enseignement, inverser l’apprentissage ?</a:t>
            </a:r>
          </a:p>
          <a:p>
            <a:endParaRPr lang="fr-FR" dirty="0"/>
          </a:p>
          <a:p>
            <a:r>
              <a:rPr lang="fr-FR" dirty="0" smtClean="0"/>
              <a:t>Bruno Devauchelle</a:t>
            </a:r>
          </a:p>
          <a:p>
            <a:r>
              <a:rPr lang="fr-FR" dirty="0" smtClean="0"/>
              <a:t>Université de Poitiers</a:t>
            </a:r>
          </a:p>
          <a:p>
            <a:r>
              <a:rPr lang="fr-FR" dirty="0" smtClean="0"/>
              <a:t>Mai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45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étapes de l’évolution vers l’EPTC : 2 - Construire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961147" y="42781"/>
            <a:ext cx="8988793" cy="9159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L’EPTC : quand notre cerveau fonctionne</a:t>
            </a:r>
            <a:endParaRPr lang="fr-FR" dirty="0"/>
          </a:p>
        </p:txBody>
      </p:sp>
      <p:pic>
        <p:nvPicPr>
          <p:cNvPr id="1028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969" y="2997045"/>
            <a:ext cx="1776464" cy="241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 flipV="1">
            <a:off x="3463177" y="1834257"/>
            <a:ext cx="4159045" cy="1297858"/>
          </a:xfrm>
          <a:prstGeom prst="straightConnector1">
            <a:avLst/>
          </a:prstGeom>
          <a:ln w="28575">
            <a:headEnd type="triangle" w="lg" len="lg"/>
            <a:tailEnd type="non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771203" y="4151007"/>
            <a:ext cx="4063861" cy="121995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676019" y="3574026"/>
            <a:ext cx="7705938" cy="1185"/>
          </a:xfrm>
          <a:prstGeom prst="straightConnector1">
            <a:avLst/>
          </a:prstGeom>
          <a:ln w="28575">
            <a:headEnd type="triangle" w="lg" len="lg"/>
            <a:tailEnd type="non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771203" y="4151007"/>
            <a:ext cx="4217074" cy="35309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 rot="20672277">
            <a:off x="4190233" y="2008742"/>
            <a:ext cx="279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entendre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9193382" y="3142660"/>
            <a:ext cx="145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Voir, regarder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640490" y="4625184"/>
            <a:ext cx="1489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Exprimer, dire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7624495" y="4451123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7129616" y="2482950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302327" y="2944929"/>
            <a:ext cx="81568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Evaluer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44583" y="3227903"/>
            <a:ext cx="111548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Réfléchir</a:t>
            </a:r>
            <a:endParaRPr lang="fr-FR" sz="1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579252" y="3237763"/>
            <a:ext cx="9116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Comparer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744595" y="3616955"/>
            <a:ext cx="92769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Structurer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1808592" y="3915040"/>
            <a:ext cx="107805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Représenter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2608043" y="3576401"/>
            <a:ext cx="98939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Mémoriser</a:t>
            </a:r>
            <a:endParaRPr lang="fr-FR" sz="1400" dirty="0"/>
          </a:p>
        </p:txBody>
      </p:sp>
      <p:sp>
        <p:nvSpPr>
          <p:cNvPr id="4" name="ZoneTexte 3"/>
          <p:cNvSpPr txBox="1"/>
          <p:nvPr/>
        </p:nvSpPr>
        <p:spPr>
          <a:xfrm>
            <a:off x="5744750" y="3998971"/>
            <a:ext cx="64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Faire</a:t>
            </a:r>
            <a:endParaRPr lang="fr-FR" dirty="0"/>
          </a:p>
        </p:txBody>
      </p:sp>
      <p:sp>
        <p:nvSpPr>
          <p:cNvPr id="26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97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étapes de l’évolution vers l’EPTC : </a:t>
            </a:r>
            <a:r>
              <a:rPr lang="fr-FR" dirty="0"/>
              <a:t>3</a:t>
            </a:r>
            <a:r>
              <a:rPr lang="fr-FR" dirty="0" smtClean="0"/>
              <a:t> instrumenter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L’EPTC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7645717" y="1647071"/>
            <a:ext cx="4159045" cy="1297858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949018" y="5027234"/>
            <a:ext cx="4063861" cy="121995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7422797" y="3708593"/>
            <a:ext cx="4769203" cy="832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7587688" y="4493956"/>
            <a:ext cx="4217074" cy="35309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82" y="2780262"/>
            <a:ext cx="2880323" cy="391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132490" y="2618293"/>
            <a:ext cx="1488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Smartphones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843898" y="3012304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Logiciels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710415" y="4077410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Tablettes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533330" y="3528083"/>
            <a:ext cx="1849580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Algorithmes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56880" y="4518957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Claviers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148938" y="4352554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154360" y="2962478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979930" y="5163930"/>
            <a:ext cx="1937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Objets connectés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2302327" y="2944929"/>
            <a:ext cx="81568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Evaluer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1744583" y="3227903"/>
            <a:ext cx="111548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Réfléchir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2579252" y="3237763"/>
            <a:ext cx="9116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Comparer</a:t>
            </a:r>
            <a:endParaRPr lang="fr-FR" sz="1400" dirty="0"/>
          </a:p>
        </p:txBody>
      </p:sp>
      <p:sp>
        <p:nvSpPr>
          <p:cNvPr id="32" name="ZoneTexte 31"/>
          <p:cNvSpPr txBox="1"/>
          <p:nvPr/>
        </p:nvSpPr>
        <p:spPr>
          <a:xfrm>
            <a:off x="1744595" y="3616955"/>
            <a:ext cx="92769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Structurer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808592" y="3915040"/>
            <a:ext cx="107805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Représenter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2608043" y="3576401"/>
            <a:ext cx="98939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Mémoriser</a:t>
            </a:r>
            <a:endParaRPr lang="fr-FR" sz="1400" dirty="0"/>
          </a:p>
        </p:txBody>
      </p:sp>
      <p:sp>
        <p:nvSpPr>
          <p:cNvPr id="35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8199" y="1825625"/>
            <a:ext cx="11005457" cy="4351338"/>
          </a:xfrm>
        </p:spPr>
        <p:txBody>
          <a:bodyPr/>
          <a:lstStyle/>
          <a:p>
            <a:r>
              <a:rPr lang="fr-FR" dirty="0" smtClean="0"/>
              <a:t>Les étapes de l’évolution vers l’EPTC : 4 Environnement proche/lointain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L’EPTC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8029287" y="2738633"/>
            <a:ext cx="994397" cy="458338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422797" y="4766990"/>
            <a:ext cx="1769329" cy="63820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8029287" y="3275253"/>
            <a:ext cx="1162839" cy="36796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422797" y="4001980"/>
            <a:ext cx="1769329" cy="54930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82" y="2780262"/>
            <a:ext cx="2880323" cy="391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132490" y="2618293"/>
            <a:ext cx="1488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Smartphones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843898" y="3012304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Logiciels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710415" y="4077410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Tablettes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533330" y="3528083"/>
            <a:ext cx="1849580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Algorithmes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56880" y="4518957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Claviers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148938" y="4352554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154360" y="2962478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979930" y="5163930"/>
            <a:ext cx="1937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Objets connectés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9358205" y="2497369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humain et relationnel</a:t>
            </a:r>
            <a:endParaRPr lang="fr-FR" sz="1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9336410" y="3404972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géographique et naturel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9297382" y="4240956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technologique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9240077" y="5163930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médiatique et informationnel</a:t>
            </a:r>
            <a:endParaRPr lang="fr-FR" sz="1400" dirty="0"/>
          </a:p>
        </p:txBody>
      </p:sp>
      <p:sp>
        <p:nvSpPr>
          <p:cNvPr id="32" name="ZoneTexte 31"/>
          <p:cNvSpPr txBox="1"/>
          <p:nvPr/>
        </p:nvSpPr>
        <p:spPr>
          <a:xfrm>
            <a:off x="2302327" y="2944929"/>
            <a:ext cx="81568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Evaluer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744583" y="3227903"/>
            <a:ext cx="111548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Réfléchir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2579252" y="3237763"/>
            <a:ext cx="9116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Comparer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744595" y="3616955"/>
            <a:ext cx="92769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Structurer</a:t>
            </a:r>
            <a:endParaRPr lang="fr-FR" sz="14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808592" y="3915040"/>
            <a:ext cx="107805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Représenter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2608043" y="3576401"/>
            <a:ext cx="98939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Mémoriser</a:t>
            </a:r>
            <a:endParaRPr lang="fr-FR" sz="1400" dirty="0"/>
          </a:p>
        </p:txBody>
      </p:sp>
      <p:sp>
        <p:nvSpPr>
          <p:cNvPr id="3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595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80181" y="1826311"/>
            <a:ext cx="11005457" cy="4351338"/>
          </a:xfrm>
        </p:spPr>
        <p:txBody>
          <a:bodyPr/>
          <a:lstStyle/>
          <a:p>
            <a:r>
              <a:rPr lang="fr-FR" dirty="0" smtClean="0"/>
              <a:t>Les étapes de l’évolution vers l’EPTC : 4 Environnement proche/lointain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L’EPTC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8029287" y="2738633"/>
            <a:ext cx="994397" cy="458338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422797" y="4766990"/>
            <a:ext cx="1411631" cy="51621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8029287" y="3275253"/>
            <a:ext cx="1162839" cy="36796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422797" y="4001980"/>
            <a:ext cx="1769329" cy="54930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82" y="2780262"/>
            <a:ext cx="2880323" cy="391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132490" y="2618293"/>
            <a:ext cx="1488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Smartphones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843898" y="3012304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Logiciels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710415" y="4077410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Tablettes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533330" y="3528083"/>
            <a:ext cx="1849580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Algorithmes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56880" y="4518957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Claviers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148938" y="4352554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154360" y="2962478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979930" y="5163930"/>
            <a:ext cx="1937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Objets connectés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9358205" y="2497369"/>
            <a:ext cx="2951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humain et relationnel</a:t>
            </a:r>
            <a:endParaRPr lang="fr-FR" sz="16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9336410" y="3404972"/>
            <a:ext cx="2951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géographique et naturel</a:t>
            </a:r>
            <a:endParaRPr lang="fr-FR" sz="1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9297382" y="4240956"/>
            <a:ext cx="2951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technologique</a:t>
            </a:r>
            <a:endParaRPr lang="fr-FR" sz="1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8746909" y="5251254"/>
            <a:ext cx="3563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médiatique et informationnel</a:t>
            </a:r>
            <a:endParaRPr lang="fr-FR" sz="1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2302327" y="2944929"/>
            <a:ext cx="81568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Evaluer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744583" y="3227903"/>
            <a:ext cx="111548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Réfléchir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2579252" y="3237763"/>
            <a:ext cx="9116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Comparer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744595" y="3616955"/>
            <a:ext cx="92769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Structurer</a:t>
            </a:r>
            <a:endParaRPr lang="fr-FR" sz="14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808592" y="3915040"/>
            <a:ext cx="107805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Représenter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2608043" y="3576401"/>
            <a:ext cx="98939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Mémoriser</a:t>
            </a:r>
            <a:endParaRPr lang="fr-FR" sz="1400" dirty="0"/>
          </a:p>
        </p:txBody>
      </p:sp>
      <p:sp>
        <p:nvSpPr>
          <p:cNvPr id="8" name="ZoneTexte 7"/>
          <p:cNvSpPr txBox="1"/>
          <p:nvPr/>
        </p:nvSpPr>
        <p:spPr>
          <a:xfrm rot="5400000">
            <a:off x="9378068" y="4092717"/>
            <a:ext cx="4616648" cy="369332"/>
          </a:xfrm>
          <a:prstGeom prst="rect">
            <a:avLst/>
          </a:prstGeom>
          <a:noFill/>
        </p:spPr>
        <p:txBody>
          <a:bodyPr vert="vert270" wrap="square" rtlCol="0">
            <a:spAutoFit/>
            <a:scene3d>
              <a:camera prst="orthographicFront"/>
              <a:lightRig rig="threePt" dir="t"/>
            </a:scene3d>
            <a:flatTx/>
          </a:bodyPr>
          <a:lstStyle/>
          <a:p>
            <a:r>
              <a:rPr lang="fr-FR" sz="3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NUMERIQUE</a:t>
            </a:r>
            <a:endParaRPr lang="fr-FR" sz="3200" b="1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0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étapes de l’évolution vers l’EPTC : </a:t>
            </a:r>
            <a:r>
              <a:rPr lang="fr-FR" dirty="0"/>
              <a:t>5</a:t>
            </a:r>
            <a:r>
              <a:rPr lang="fr-FR" dirty="0" smtClean="0"/>
              <a:t> Transformer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L’EPTC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8029287" y="2738633"/>
            <a:ext cx="994397" cy="458338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422797" y="4766990"/>
            <a:ext cx="1769329" cy="63820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8029287" y="3275253"/>
            <a:ext cx="1162839" cy="36796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422797" y="4001980"/>
            <a:ext cx="1769329" cy="54930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82" y="2780262"/>
            <a:ext cx="2880323" cy="391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132490" y="2618293"/>
            <a:ext cx="1488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Smartphones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843898" y="3012304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Logiciels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710415" y="4077410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Tablettes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533330" y="3528083"/>
            <a:ext cx="1849580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Algorithmes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56880" y="4518957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Claviers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148938" y="4352554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154360" y="2962478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979930" y="5163930"/>
            <a:ext cx="1937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Objets connectés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9358205" y="2497369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humain et relationnel</a:t>
            </a:r>
            <a:endParaRPr lang="fr-FR" sz="1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9336410" y="3404972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géographique et naturel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9297382" y="4240956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technologique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9240077" y="5163930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médiatique et informationnel</a:t>
            </a:r>
            <a:endParaRPr lang="fr-FR" sz="1400" dirty="0"/>
          </a:p>
        </p:txBody>
      </p:sp>
      <p:sp>
        <p:nvSpPr>
          <p:cNvPr id="32" name="ZoneTexte 31"/>
          <p:cNvSpPr txBox="1"/>
          <p:nvPr/>
        </p:nvSpPr>
        <p:spPr>
          <a:xfrm>
            <a:off x="2302327" y="2929818"/>
            <a:ext cx="87383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Evaluer 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744583" y="3227903"/>
            <a:ext cx="111548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Réfléchir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2579252" y="3237763"/>
            <a:ext cx="9116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Comparer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744595" y="3616955"/>
            <a:ext cx="92769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Structurer</a:t>
            </a:r>
            <a:endParaRPr lang="fr-FR" sz="14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808592" y="3915040"/>
            <a:ext cx="107805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Représenter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2608043" y="3576401"/>
            <a:ext cx="98939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Mémoriser</a:t>
            </a:r>
            <a:endParaRPr lang="fr-FR" sz="1400" dirty="0"/>
          </a:p>
        </p:txBody>
      </p:sp>
      <p:sp>
        <p:nvSpPr>
          <p:cNvPr id="4" name="ZoneTexte 3"/>
          <p:cNvSpPr txBox="1"/>
          <p:nvPr/>
        </p:nvSpPr>
        <p:spPr>
          <a:xfrm>
            <a:off x="3191877" y="2563754"/>
            <a:ext cx="104708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500" dirty="0" smtClean="0">
                <a:latin typeface="BolsterBold" pitchFamily="2" charset="0"/>
              </a:rPr>
              <a:t>?</a:t>
            </a:r>
            <a:endParaRPr lang="fr-FR" sz="11500" dirty="0">
              <a:latin typeface="BolsterBold" pitchFamily="2" charset="0"/>
            </a:endParaRPr>
          </a:p>
        </p:txBody>
      </p:sp>
      <p:sp>
        <p:nvSpPr>
          <p:cNvPr id="3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78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étapes de l’évolution vers l’EPTC : </a:t>
            </a:r>
            <a:r>
              <a:rPr lang="fr-FR" dirty="0"/>
              <a:t>3</a:t>
            </a:r>
            <a:r>
              <a:rPr lang="fr-FR" dirty="0" smtClean="0"/>
              <a:t> reconstruire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L’EPTC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8029287" y="2738633"/>
            <a:ext cx="994397" cy="458338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422797" y="4766990"/>
            <a:ext cx="1769329" cy="63820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8029287" y="3275253"/>
            <a:ext cx="1162839" cy="36796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422797" y="4001980"/>
            <a:ext cx="1769329" cy="54930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82" y="2780262"/>
            <a:ext cx="2880323" cy="391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132490" y="2618293"/>
            <a:ext cx="1488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Smartphones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843898" y="3012304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Logiciels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710415" y="4077410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Tablettes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533330" y="3528083"/>
            <a:ext cx="1849580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Algorithmes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56880" y="4518957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Claviers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148938" y="4352554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154360" y="2962478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979930" y="5163930"/>
            <a:ext cx="1937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Objets connectés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9358205" y="2497369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humain et relationnel</a:t>
            </a:r>
            <a:endParaRPr lang="fr-FR" sz="1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9336410" y="3404972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géographique et naturel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9297382" y="4240956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technologique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9240077" y="5163930"/>
            <a:ext cx="2951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Espace médiatique et informationnel</a:t>
            </a:r>
            <a:endParaRPr lang="fr-FR" sz="1400" dirty="0"/>
          </a:p>
        </p:txBody>
      </p:sp>
      <p:sp>
        <p:nvSpPr>
          <p:cNvPr id="32" name="ZoneTexte 31"/>
          <p:cNvSpPr txBox="1"/>
          <p:nvPr/>
        </p:nvSpPr>
        <p:spPr>
          <a:xfrm>
            <a:off x="2302327" y="2929818"/>
            <a:ext cx="87383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Evaluer 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744583" y="3227903"/>
            <a:ext cx="111548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Réfléchir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2579252" y="3237763"/>
            <a:ext cx="9116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Comparer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744595" y="3616955"/>
            <a:ext cx="92769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Structurer</a:t>
            </a:r>
            <a:endParaRPr lang="fr-FR" sz="14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808592" y="3915040"/>
            <a:ext cx="107805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Représenter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2608043" y="3576401"/>
            <a:ext cx="98939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Mémoriser</a:t>
            </a:r>
            <a:endParaRPr lang="fr-FR" sz="1400" dirty="0"/>
          </a:p>
        </p:txBody>
      </p:sp>
      <p:sp>
        <p:nvSpPr>
          <p:cNvPr id="4" name="ZoneTexte 3"/>
          <p:cNvSpPr txBox="1"/>
          <p:nvPr/>
        </p:nvSpPr>
        <p:spPr>
          <a:xfrm>
            <a:off x="2157280" y="2685931"/>
            <a:ext cx="95090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500" dirty="0" smtClean="0"/>
              <a:t>X</a:t>
            </a:r>
            <a:endParaRPr lang="fr-FR" sz="11500" dirty="0"/>
          </a:p>
        </p:txBody>
      </p:sp>
      <p:sp>
        <p:nvSpPr>
          <p:cNvPr id="3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2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80181" y="1826311"/>
            <a:ext cx="11005457" cy="4351338"/>
          </a:xfrm>
        </p:spPr>
        <p:txBody>
          <a:bodyPr/>
          <a:lstStyle/>
          <a:p>
            <a:r>
              <a:rPr lang="fr-FR" dirty="0" smtClean="0"/>
              <a:t>Les étapes de l’évolution vers l’EPTC : 4 Environnement proche/lointain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L’EPTC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8029287" y="2738633"/>
            <a:ext cx="994397" cy="458338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422797" y="4766990"/>
            <a:ext cx="1411631" cy="51621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8029287" y="3275253"/>
            <a:ext cx="1162839" cy="36796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422797" y="4001980"/>
            <a:ext cx="1769329" cy="54930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82" y="2780262"/>
            <a:ext cx="2880323" cy="391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132490" y="2618293"/>
            <a:ext cx="1488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Smartphones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843898" y="3012304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Logiciels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710415" y="4077410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Tablettes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533330" y="3528083"/>
            <a:ext cx="1849580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Algorithmes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56880" y="4518957"/>
            <a:ext cx="1050132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Claviers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148938" y="4352554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154360" y="2962478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979930" y="5163930"/>
            <a:ext cx="1937341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Objets connectés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9358205" y="2497369"/>
            <a:ext cx="2951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humain et relationnel</a:t>
            </a:r>
            <a:endParaRPr lang="fr-FR" sz="16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9336410" y="3404972"/>
            <a:ext cx="2951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géographique et naturel</a:t>
            </a:r>
            <a:endParaRPr lang="fr-FR" sz="1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9297382" y="4240956"/>
            <a:ext cx="2951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technologique</a:t>
            </a:r>
            <a:endParaRPr lang="fr-FR" sz="1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8746909" y="5251254"/>
            <a:ext cx="3563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Espace médiatique et informationnel</a:t>
            </a:r>
            <a:endParaRPr lang="fr-FR" sz="1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2302327" y="2944929"/>
            <a:ext cx="81568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Evaluer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744583" y="3227903"/>
            <a:ext cx="111548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Réfléchir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2579252" y="3237763"/>
            <a:ext cx="9116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Comparer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744595" y="3616955"/>
            <a:ext cx="92769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Structurer</a:t>
            </a:r>
            <a:endParaRPr lang="fr-FR" sz="14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808592" y="3915040"/>
            <a:ext cx="107805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Représenter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2608043" y="3576401"/>
            <a:ext cx="98939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Mémoriser</a:t>
            </a:r>
            <a:endParaRPr lang="fr-FR" sz="1400" dirty="0"/>
          </a:p>
        </p:txBody>
      </p:sp>
      <p:sp>
        <p:nvSpPr>
          <p:cNvPr id="8" name="ZoneTexte 7"/>
          <p:cNvSpPr txBox="1"/>
          <p:nvPr/>
        </p:nvSpPr>
        <p:spPr>
          <a:xfrm rot="5400000">
            <a:off x="9378068" y="4092717"/>
            <a:ext cx="4616648" cy="369332"/>
          </a:xfrm>
          <a:prstGeom prst="rect">
            <a:avLst/>
          </a:prstGeom>
          <a:noFill/>
        </p:spPr>
        <p:txBody>
          <a:bodyPr vert="vert270" wrap="square" rtlCol="0">
            <a:spAutoFit/>
            <a:scene3d>
              <a:camera prst="orthographicFront"/>
              <a:lightRig rig="threePt" dir="t"/>
            </a:scene3d>
            <a:flatTx/>
          </a:bodyPr>
          <a:lstStyle/>
          <a:p>
            <a:r>
              <a:rPr lang="fr-FR" sz="3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NUMERIQUE</a:t>
            </a:r>
            <a:endParaRPr lang="fr-FR" sz="3200" b="1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8" name="ZoneTexte 37"/>
          <p:cNvSpPr txBox="1"/>
          <p:nvPr/>
        </p:nvSpPr>
        <p:spPr>
          <a:xfrm rot="5400000">
            <a:off x="2702840" y="4225567"/>
            <a:ext cx="4616648" cy="369332"/>
          </a:xfrm>
          <a:prstGeom prst="rect">
            <a:avLst/>
          </a:prstGeom>
          <a:noFill/>
        </p:spPr>
        <p:txBody>
          <a:bodyPr vert="vert270" wrap="square" rtlCol="0">
            <a:spAutoFit/>
            <a:scene3d>
              <a:camera prst="orthographicFront"/>
              <a:lightRig rig="threePt" dir="t"/>
            </a:scene3d>
            <a:flatTx/>
          </a:bodyPr>
          <a:lstStyle/>
          <a:p>
            <a:r>
              <a:rPr lang="fr-FR" sz="3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NUMERIQUE</a:t>
            </a:r>
            <a:endParaRPr lang="fr-FR" sz="3200" b="1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2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enseigner?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94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à l’enseignement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Modification progressive de l’attitude des étudiants face :</a:t>
            </a:r>
          </a:p>
          <a:p>
            <a:pPr lvl="1"/>
            <a:r>
              <a:rPr lang="fr-FR" dirty="0" smtClean="0"/>
              <a:t>Aux contenus des enseignements</a:t>
            </a:r>
          </a:p>
          <a:p>
            <a:pPr lvl="1"/>
            <a:r>
              <a:rPr lang="fr-FR" dirty="0" smtClean="0"/>
              <a:t>Aux modalités pédagogiques</a:t>
            </a:r>
          </a:p>
          <a:p>
            <a:pPr lvl="1"/>
            <a:r>
              <a:rPr lang="fr-FR" dirty="0" smtClean="0"/>
              <a:t>Aux formes de l’évaluation</a:t>
            </a:r>
          </a:p>
          <a:p>
            <a:pPr lvl="1"/>
            <a:r>
              <a:rPr lang="fr-FR" dirty="0" smtClean="0"/>
              <a:t>A l’adéquation avec la « vraie vie »</a:t>
            </a:r>
          </a:p>
          <a:p>
            <a:r>
              <a:rPr lang="fr-FR" dirty="0" smtClean="0"/>
              <a:t>Intensification des pressions pour introduire le numérique</a:t>
            </a:r>
          </a:p>
          <a:p>
            <a:pPr lvl="1"/>
            <a:r>
              <a:rPr lang="fr-FR" dirty="0" smtClean="0"/>
              <a:t>Reconnaissance de la force économique du domaine</a:t>
            </a:r>
          </a:p>
          <a:p>
            <a:pPr lvl="1"/>
            <a:r>
              <a:rPr lang="fr-FR" dirty="0" smtClean="0"/>
              <a:t>Reconnaissance de la puissance sociale des usages</a:t>
            </a:r>
          </a:p>
          <a:p>
            <a:pPr lvl="1"/>
            <a:r>
              <a:rPr lang="fr-FR" dirty="0" smtClean="0"/>
              <a:t>Reconnaissance de l’importance dans la vie personnelle</a:t>
            </a:r>
          </a:p>
          <a:p>
            <a:r>
              <a:rPr lang="fr-FR" dirty="0" smtClean="0"/>
              <a:t>Banalisation du numérique au service de la construction de nouveaux savoirs</a:t>
            </a:r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76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Y </a:t>
            </a:r>
            <a:r>
              <a:rPr lang="fr-FR" dirty="0" err="1" smtClean="0"/>
              <a:t>a-t-il</a:t>
            </a:r>
            <a:r>
              <a:rPr lang="fr-FR" dirty="0" smtClean="0"/>
              <a:t> du nouveau </a:t>
            </a:r>
            <a:br>
              <a:rPr lang="fr-FR" dirty="0" smtClean="0"/>
            </a:br>
            <a:r>
              <a:rPr lang="fr-FR" dirty="0" smtClean="0"/>
              <a:t>en pédagogie et en andragogie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49688"/>
            <a:ext cx="10515600" cy="4530725"/>
          </a:xfrm>
        </p:spPr>
        <p:txBody>
          <a:bodyPr>
            <a:normAutofit/>
          </a:bodyPr>
          <a:lstStyle/>
          <a:p>
            <a:r>
              <a:rPr lang="fr-FR" dirty="0" smtClean="0"/>
              <a:t>Les effets de mode sont un corollaire de l’évolution des sciences et des techniques</a:t>
            </a:r>
          </a:p>
          <a:p>
            <a:r>
              <a:rPr lang="fr-FR" dirty="0" smtClean="0"/>
              <a:t>La médiatisation traditionnelle (flux) s’est ouvert à de nouvelles formes de médiatisation (interaction) et donc de médiations</a:t>
            </a:r>
          </a:p>
          <a:p>
            <a:r>
              <a:rPr lang="fr-FR" dirty="0" smtClean="0"/>
              <a:t>L’amnésie (ante-chronologique) guette chacun de nous si nous n’y prenons garde</a:t>
            </a:r>
          </a:p>
          <a:p>
            <a:r>
              <a:rPr lang="fr-FR" dirty="0" smtClean="0"/>
              <a:t>Les mots sont instrumentalisés au service de la mode et de la popularité</a:t>
            </a:r>
          </a:p>
          <a:p>
            <a:r>
              <a:rPr lang="fr-FR" dirty="0" smtClean="0"/>
              <a:t>La vigilance s’impose, et donc le questionnement socio-historique s’impose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7E7C-0FBC-4BDC-85AE-110243440B3D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26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qui change dans l’environnement social et cognitif</a:t>
            </a:r>
          </a:p>
          <a:p>
            <a:r>
              <a:rPr lang="fr-FR" dirty="0" smtClean="0"/>
              <a:t>Les questions posées au monde de l’enseignement</a:t>
            </a:r>
          </a:p>
          <a:p>
            <a:r>
              <a:rPr lang="fr-FR" dirty="0" smtClean="0"/>
              <a:t>La pédagogie inversée, de quoi parle-t-on</a:t>
            </a:r>
          </a:p>
          <a:p>
            <a:r>
              <a:rPr lang="fr-FR" dirty="0" smtClean="0"/>
              <a:t>La posture de l’apprenant : vers l’apprenance</a:t>
            </a:r>
          </a:p>
          <a:p>
            <a:r>
              <a:rPr lang="fr-FR" dirty="0" smtClean="0"/>
              <a:t>La posture de l’enseignant : vers l’accompagnement structurant</a:t>
            </a:r>
          </a:p>
          <a:p>
            <a:r>
              <a:rPr lang="fr-FR" dirty="0" smtClean="0"/>
              <a:t>Activité et pluralité des modes d’apprendre</a:t>
            </a:r>
          </a:p>
          <a:p>
            <a:r>
              <a:rPr lang="fr-FR" dirty="0" smtClean="0"/>
              <a:t>Penser une pédagogie de l’apprendre au sein de dispositifs hybrides</a:t>
            </a:r>
          </a:p>
          <a:p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68382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572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L’exemple du Triangle Pédagogique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On presque tout inventé en pédagogie, mais pas avec les mêmes moyens…</a:t>
            </a:r>
          </a:p>
          <a:p>
            <a:r>
              <a:rPr lang="fr-FR" dirty="0" smtClean="0"/>
              <a:t>La forme scolaire (Guy Vincent, Bernard </a:t>
            </a:r>
            <a:r>
              <a:rPr lang="fr-FR" dirty="0" err="1" smtClean="0"/>
              <a:t>Lahire</a:t>
            </a:r>
            <a:r>
              <a:rPr lang="fr-FR" dirty="0" smtClean="0"/>
              <a:t>) se traduit en pédagogie par la pédagogie traditionnelle analysée à partir du triangle pédagogique</a:t>
            </a:r>
          </a:p>
          <a:p>
            <a:r>
              <a:rPr lang="fr-FR" dirty="0" smtClean="0"/>
              <a:t>Apparu dans les années 1980 au travers de la thèse de Jean </a:t>
            </a:r>
            <a:r>
              <a:rPr lang="fr-FR" dirty="0" err="1" smtClean="0"/>
              <a:t>Houssaye</a:t>
            </a:r>
            <a:endParaRPr lang="fr-FR" dirty="0" smtClean="0"/>
          </a:p>
          <a:p>
            <a:r>
              <a:rPr lang="fr-FR" dirty="0" smtClean="0"/>
              <a:t>Ce cadre d’analyse permet de comprendre comment fonctionne un dispositif d’enseignement/apprentissage</a:t>
            </a:r>
          </a:p>
          <a:p>
            <a:r>
              <a:rPr lang="fr-FR" dirty="0" smtClean="0"/>
              <a:t>Le développement du numérique en éducation permet d’interroger ce cadre </a:t>
            </a:r>
          </a:p>
          <a:p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7E7C-0FBC-4BDC-85AE-110243440B3D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66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150211" y="1620135"/>
            <a:ext cx="4812631" cy="455996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Triangle isocèle 2"/>
          <p:cNvSpPr/>
          <p:nvPr/>
        </p:nvSpPr>
        <p:spPr>
          <a:xfrm>
            <a:off x="3671352" y="1620135"/>
            <a:ext cx="3801978" cy="3657600"/>
          </a:xfrm>
          <a:prstGeom prst="triangle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645909" y="1283251"/>
            <a:ext cx="1949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SAVOIR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810214" y="5277735"/>
            <a:ext cx="151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ELEVE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878646" y="5277735"/>
            <a:ext cx="1792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ENSEIGNANT</a:t>
            </a:r>
            <a:endParaRPr lang="fr-FR" dirty="0"/>
          </a:p>
        </p:txBody>
      </p:sp>
      <p:sp>
        <p:nvSpPr>
          <p:cNvPr id="7" name="Légende encadrée 1 6"/>
          <p:cNvSpPr/>
          <p:nvPr/>
        </p:nvSpPr>
        <p:spPr>
          <a:xfrm>
            <a:off x="8483983" y="812196"/>
            <a:ext cx="1744579" cy="1311442"/>
          </a:xfrm>
          <a:prstGeom prst="borderCallout1">
            <a:avLst>
              <a:gd name="adj1" fmla="val 18750"/>
              <a:gd name="adj2" fmla="val -1436"/>
              <a:gd name="adj3" fmla="val 101491"/>
              <a:gd name="adj4" fmla="val -76954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Institution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 rot="3672401">
            <a:off x="6036915" y="3210209"/>
            <a:ext cx="205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apprendre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 rot="17903308">
            <a:off x="3334468" y="321020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enseigner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733051" y="5462401"/>
            <a:ext cx="1774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former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47819" y="348435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Jean Houssaye, Le triangle pédagogique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6866-9A83-4319-8AB0-74CF891C76A6}" type="slidenum">
              <a:rPr lang="fr-FR" smtClean="0"/>
              <a:t>21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244169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 animBg="1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5316583" y="2194560"/>
            <a:ext cx="6570617" cy="3931919"/>
            <a:chOff x="1878646" y="812196"/>
            <a:chExt cx="8349916" cy="5367907"/>
          </a:xfrm>
        </p:grpSpPr>
        <p:sp>
          <p:nvSpPr>
            <p:cNvPr id="2" name="Ellipse 1"/>
            <p:cNvSpPr/>
            <p:nvPr/>
          </p:nvSpPr>
          <p:spPr>
            <a:xfrm>
              <a:off x="3150211" y="1620135"/>
              <a:ext cx="4812631" cy="45599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" name="Triangle isocèle 2"/>
            <p:cNvSpPr/>
            <p:nvPr/>
          </p:nvSpPr>
          <p:spPr>
            <a:xfrm>
              <a:off x="3671352" y="1620135"/>
              <a:ext cx="3801978" cy="36576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4597782" y="1142683"/>
              <a:ext cx="19491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SAVOIR</a:t>
              </a:r>
              <a:endParaRPr lang="fr-FR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7810214" y="5277735"/>
              <a:ext cx="15159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ELEVE</a:t>
              </a:r>
              <a:endParaRPr lang="fr-FR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878646" y="5277735"/>
              <a:ext cx="1792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ENSEIGNANT</a:t>
              </a:r>
              <a:endParaRPr lang="fr-FR" dirty="0"/>
            </a:p>
          </p:txBody>
        </p:sp>
        <p:sp>
          <p:nvSpPr>
            <p:cNvPr id="7" name="Légende encadrée 1 6"/>
            <p:cNvSpPr/>
            <p:nvPr/>
          </p:nvSpPr>
          <p:spPr>
            <a:xfrm>
              <a:off x="8483983" y="812196"/>
              <a:ext cx="1744579" cy="1311442"/>
            </a:xfrm>
            <a:prstGeom prst="borderCallout1">
              <a:avLst>
                <a:gd name="adj1" fmla="val 18750"/>
                <a:gd name="adj2" fmla="val -1436"/>
                <a:gd name="adj3" fmla="val 101491"/>
                <a:gd name="adj4" fmla="val -76954"/>
              </a:avLst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Institution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 rot="17903308">
              <a:off x="3334468" y="3210209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enseigner</a:t>
              </a:r>
              <a:endParaRPr lang="fr-FR" dirty="0"/>
            </a:p>
          </p:txBody>
        </p:sp>
      </p:grp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6866-9A83-4319-8AB0-74CF891C76A6}" type="slidenum">
              <a:rPr lang="fr-FR" smtClean="0"/>
              <a:t>22</a:t>
            </a:fld>
            <a:endParaRPr lang="fr-FR" dirty="0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838200" y="365126"/>
            <a:ext cx="10515600" cy="8552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Le processus enseigner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92331" y="1841863"/>
            <a:ext cx="535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L’enseignant privilégie son rapport au Savoir dans la situation pédagogique. </a:t>
            </a:r>
            <a:endParaRPr lang="fr-FR" sz="2400" dirty="0"/>
          </a:p>
          <a:p>
            <a:r>
              <a:rPr lang="fr-FR" sz="2400" dirty="0" smtClean="0"/>
              <a:t>- Le Savoir est l’objet pivot de l’action de l’enseignant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- L’élève joue le rôle du mort</a:t>
            </a:r>
          </a:p>
          <a:p>
            <a:r>
              <a:rPr lang="fr-FR" sz="2400" dirty="0" smtClean="0"/>
              <a:t>- L’institution garantit les contenus, les programmes</a:t>
            </a:r>
            <a:endParaRPr lang="fr-FR" sz="240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949383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6866-9A83-4319-8AB0-74CF891C76A6}" type="slidenum">
              <a:rPr lang="fr-FR" smtClean="0"/>
              <a:t>23</a:t>
            </a:fld>
            <a:endParaRPr lang="fr-FR" dirty="0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838200" y="365126"/>
            <a:ext cx="10515600" cy="8552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Le processus apprendre</a:t>
            </a:r>
            <a:endParaRPr lang="fr-FR" dirty="0"/>
          </a:p>
        </p:txBody>
      </p:sp>
      <p:grpSp>
        <p:nvGrpSpPr>
          <p:cNvPr id="25" name="Groupe 24"/>
          <p:cNvGrpSpPr/>
          <p:nvPr/>
        </p:nvGrpSpPr>
        <p:grpSpPr>
          <a:xfrm>
            <a:off x="5316583" y="2194560"/>
            <a:ext cx="6570617" cy="3931919"/>
            <a:chOff x="1878646" y="812196"/>
            <a:chExt cx="8349916" cy="5367907"/>
          </a:xfrm>
        </p:grpSpPr>
        <p:sp>
          <p:nvSpPr>
            <p:cNvPr id="26" name="Ellipse 25"/>
            <p:cNvSpPr/>
            <p:nvPr/>
          </p:nvSpPr>
          <p:spPr>
            <a:xfrm>
              <a:off x="3150211" y="1620135"/>
              <a:ext cx="4812631" cy="45599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Triangle isocèle 26"/>
            <p:cNvSpPr/>
            <p:nvPr/>
          </p:nvSpPr>
          <p:spPr>
            <a:xfrm>
              <a:off x="3671352" y="1620135"/>
              <a:ext cx="3801978" cy="36576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645908" y="1066135"/>
              <a:ext cx="19491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SAVOIR</a:t>
              </a:r>
              <a:endParaRPr lang="fr-FR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7810214" y="5277735"/>
              <a:ext cx="15159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ELEVE</a:t>
              </a:r>
              <a:endParaRPr lang="fr-FR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878646" y="5277735"/>
              <a:ext cx="1792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ENSEIGNANT</a:t>
              </a:r>
              <a:endParaRPr lang="fr-FR" dirty="0"/>
            </a:p>
          </p:txBody>
        </p:sp>
        <p:sp>
          <p:nvSpPr>
            <p:cNvPr id="31" name="Légende encadrée 1 30"/>
            <p:cNvSpPr/>
            <p:nvPr/>
          </p:nvSpPr>
          <p:spPr>
            <a:xfrm>
              <a:off x="8483983" y="812196"/>
              <a:ext cx="1744579" cy="1311442"/>
            </a:xfrm>
            <a:prstGeom prst="borderCallout1">
              <a:avLst>
                <a:gd name="adj1" fmla="val 18750"/>
                <a:gd name="adj2" fmla="val -1436"/>
                <a:gd name="adj3" fmla="val 101491"/>
                <a:gd name="adj4" fmla="val -76954"/>
              </a:avLst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Institution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ZoneTexte 31"/>
            <p:cNvSpPr txBox="1"/>
            <p:nvPr/>
          </p:nvSpPr>
          <p:spPr>
            <a:xfrm rot="3672401">
              <a:off x="6036915" y="3210209"/>
              <a:ext cx="20508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apprendre</a:t>
              </a:r>
              <a:endParaRPr lang="fr-FR" dirty="0"/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692331" y="1841863"/>
            <a:ext cx="535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Ce qui est premier c’est la mise en contact de l’élève avec le savoir</a:t>
            </a:r>
            <a:endParaRPr lang="fr-FR" sz="2400" dirty="0"/>
          </a:p>
          <a:p>
            <a:r>
              <a:rPr lang="fr-FR" sz="2400" dirty="0" smtClean="0"/>
              <a:t>- Le Savoir structuré, donne un cadre à l’élève.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- L’enseignant joue le rôle du mort (accompagnateur)</a:t>
            </a:r>
          </a:p>
          <a:p>
            <a:r>
              <a:rPr lang="fr-FR" sz="2400" dirty="0" smtClean="0"/>
              <a:t>- L’institution garantit le rôle socialisant</a:t>
            </a:r>
            <a:endParaRPr lang="fr-FR" sz="24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953099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6866-9A83-4319-8AB0-74CF891C76A6}" type="slidenum">
              <a:rPr lang="fr-FR" smtClean="0"/>
              <a:t>24</a:t>
            </a:fld>
            <a:endParaRPr lang="fr-FR" dirty="0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838200" y="365126"/>
            <a:ext cx="10515600" cy="8552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Le processus former</a:t>
            </a:r>
            <a:endParaRPr lang="fr-FR" dirty="0"/>
          </a:p>
        </p:txBody>
      </p:sp>
      <p:grpSp>
        <p:nvGrpSpPr>
          <p:cNvPr id="25" name="Groupe 24"/>
          <p:cNvGrpSpPr/>
          <p:nvPr/>
        </p:nvGrpSpPr>
        <p:grpSpPr>
          <a:xfrm>
            <a:off x="5316583" y="2194560"/>
            <a:ext cx="6570617" cy="3931919"/>
            <a:chOff x="1878646" y="812196"/>
            <a:chExt cx="8349916" cy="5367907"/>
          </a:xfrm>
        </p:grpSpPr>
        <p:sp>
          <p:nvSpPr>
            <p:cNvPr id="26" name="Ellipse 25"/>
            <p:cNvSpPr/>
            <p:nvPr/>
          </p:nvSpPr>
          <p:spPr>
            <a:xfrm>
              <a:off x="3150211" y="1620135"/>
              <a:ext cx="4812631" cy="45599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Triangle isocèle 26"/>
            <p:cNvSpPr/>
            <p:nvPr/>
          </p:nvSpPr>
          <p:spPr>
            <a:xfrm>
              <a:off x="3671352" y="1620135"/>
              <a:ext cx="3801978" cy="36576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581968" y="1087098"/>
              <a:ext cx="19491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SAVOIR</a:t>
              </a:r>
              <a:endParaRPr lang="fr-FR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7810214" y="5277735"/>
              <a:ext cx="15159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ELEVE</a:t>
              </a:r>
              <a:endParaRPr lang="fr-FR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878646" y="5277735"/>
              <a:ext cx="1792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ENSEIGNANT</a:t>
              </a:r>
              <a:endParaRPr lang="fr-FR" dirty="0"/>
            </a:p>
          </p:txBody>
        </p:sp>
        <p:sp>
          <p:nvSpPr>
            <p:cNvPr id="31" name="Légende encadrée 1 30"/>
            <p:cNvSpPr/>
            <p:nvPr/>
          </p:nvSpPr>
          <p:spPr>
            <a:xfrm>
              <a:off x="8483983" y="812196"/>
              <a:ext cx="1744579" cy="1311442"/>
            </a:xfrm>
            <a:prstGeom prst="borderCallout1">
              <a:avLst>
                <a:gd name="adj1" fmla="val 18750"/>
                <a:gd name="adj2" fmla="val -1436"/>
                <a:gd name="adj3" fmla="val 101491"/>
                <a:gd name="adj4" fmla="val -76954"/>
              </a:avLst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Institution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4733051" y="5462401"/>
              <a:ext cx="1774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former</a:t>
              </a:r>
              <a:endParaRPr lang="fr-FR" dirty="0"/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692331" y="1841863"/>
            <a:ext cx="535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dirty="0" smtClean="0"/>
              <a:t>La relation entre l’enseignant et l’élève définit le cadre de l’activité</a:t>
            </a:r>
          </a:p>
          <a:p>
            <a:pPr marL="342900" indent="-342900">
              <a:buFontTx/>
              <a:buChar char="-"/>
            </a:pPr>
            <a:r>
              <a:rPr lang="fr-FR" sz="2400" dirty="0" smtClean="0"/>
              <a:t>De cette relation se construit la relation à l’environnement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- Le savoir joue le rôle du mort</a:t>
            </a:r>
          </a:p>
          <a:p>
            <a:r>
              <a:rPr lang="fr-FR" sz="2400" dirty="0" smtClean="0"/>
              <a:t>- L’institution est à construire dans la relation, et elle garantit le cadre</a:t>
            </a:r>
            <a:endParaRPr lang="fr-FR" sz="24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35592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quoi sert l’institution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cercle « institution » désigne plusieurs choses :</a:t>
            </a:r>
          </a:p>
          <a:p>
            <a:pPr lvl="1"/>
            <a:r>
              <a:rPr lang="fr-FR" dirty="0" smtClean="0"/>
              <a:t>1 – le cadre légal de certification, diplomation, contrôle</a:t>
            </a:r>
          </a:p>
          <a:p>
            <a:pPr lvl="1"/>
            <a:r>
              <a:rPr lang="fr-FR" dirty="0" smtClean="0"/>
              <a:t>2 – La forme décidée et incarnée dans l’organisation et l’agencement</a:t>
            </a:r>
          </a:p>
          <a:p>
            <a:pPr lvl="1"/>
            <a:r>
              <a:rPr lang="fr-FR" dirty="0" smtClean="0"/>
              <a:t>3 – La gestion des ressources humaines</a:t>
            </a:r>
          </a:p>
          <a:p>
            <a:pPr lvl="1"/>
            <a:r>
              <a:rPr lang="fr-FR" dirty="0" smtClean="0"/>
              <a:t>4 – Les représentations sociales des acteurs de l’institution</a:t>
            </a:r>
          </a:p>
          <a:p>
            <a:pPr lvl="1"/>
            <a:r>
              <a:rPr lang="fr-FR" dirty="0" smtClean="0"/>
              <a:t>5 – Le symbole et l’imaginaire collectif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254-52AC-428D-B485-0D7C2981D1EB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55349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dépassement du triangle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Quand le numérique bouscule des frontières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254-52AC-428D-B485-0D7C2981D1EB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45967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215192" y="102312"/>
            <a:ext cx="6918157" cy="65859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Triangle isocèle 2"/>
          <p:cNvSpPr/>
          <p:nvPr/>
        </p:nvSpPr>
        <p:spPr>
          <a:xfrm>
            <a:off x="1251286" y="68069"/>
            <a:ext cx="6918157" cy="5185611"/>
          </a:xfrm>
          <a:prstGeom prst="triangle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Ellipse 1"/>
          <p:cNvSpPr/>
          <p:nvPr/>
        </p:nvSpPr>
        <p:spPr>
          <a:xfrm>
            <a:off x="2382253" y="1315709"/>
            <a:ext cx="4812631" cy="4559968"/>
          </a:xfrm>
          <a:prstGeom prst="ellipse">
            <a:avLst/>
          </a:prstGeom>
          <a:solidFill>
            <a:schemeClr val="bg1">
              <a:alpha val="26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735806" y="1646577"/>
            <a:ext cx="1949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SAVOIR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558589" y="4691844"/>
            <a:ext cx="151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ELEVE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944404" y="4691844"/>
            <a:ext cx="1792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ENSEIGNANT</a:t>
            </a:r>
            <a:endParaRPr lang="fr-FR" dirty="0"/>
          </a:p>
        </p:txBody>
      </p:sp>
      <p:sp>
        <p:nvSpPr>
          <p:cNvPr id="7" name="Légende encadrée 1 6"/>
          <p:cNvSpPr/>
          <p:nvPr/>
        </p:nvSpPr>
        <p:spPr>
          <a:xfrm>
            <a:off x="7700211" y="519801"/>
            <a:ext cx="1744579" cy="1311442"/>
          </a:xfrm>
          <a:prstGeom prst="borderCallout1">
            <a:avLst>
              <a:gd name="adj1" fmla="val 18750"/>
              <a:gd name="adj2" fmla="val -1436"/>
              <a:gd name="adj3" fmla="val 101491"/>
              <a:gd name="adj4" fmla="val -76954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Institution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9" name="Légende encadrée 1 8"/>
          <p:cNvSpPr/>
          <p:nvPr/>
        </p:nvSpPr>
        <p:spPr>
          <a:xfrm>
            <a:off x="8980371" y="2438688"/>
            <a:ext cx="2249906" cy="956603"/>
          </a:xfrm>
          <a:prstGeom prst="borderCallout1">
            <a:avLst>
              <a:gd name="adj1" fmla="val 20221"/>
              <a:gd name="adj2" fmla="val -205"/>
              <a:gd name="adj3" fmla="val 112500"/>
              <a:gd name="adj4" fmla="val -38333"/>
            </a:avLst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Société à l’ère du numérique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335707" y="251174"/>
            <a:ext cx="282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INFORMATION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7700211" y="5103257"/>
            <a:ext cx="282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JEUNE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-474784" y="5287923"/>
            <a:ext cx="282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ADULTE</a:t>
            </a:r>
            <a:endParaRPr lang="fr-FR" b="1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6866-9A83-4319-8AB0-74CF891C76A6}" type="slidenum">
              <a:rPr lang="fr-FR" smtClean="0"/>
              <a:t>27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571456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2" grpId="0" animBg="1"/>
      <p:bldP spid="4" grpId="0"/>
      <p:bldP spid="5" grpId="0"/>
      <p:bldP spid="6" grpId="0"/>
      <p:bldP spid="7" grpId="0" animBg="1"/>
      <p:bldP spid="9" grpId="0" animBg="1"/>
      <p:bldP spid="10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237057" y="216028"/>
            <a:ext cx="6918157" cy="65859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Triangle isocèle 2"/>
          <p:cNvSpPr/>
          <p:nvPr/>
        </p:nvSpPr>
        <p:spPr>
          <a:xfrm>
            <a:off x="1251286" y="68069"/>
            <a:ext cx="6918157" cy="5185611"/>
          </a:xfrm>
          <a:prstGeom prst="triangle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Légende encadrée 1 8"/>
          <p:cNvSpPr/>
          <p:nvPr/>
        </p:nvSpPr>
        <p:spPr>
          <a:xfrm>
            <a:off x="8980371" y="2438688"/>
            <a:ext cx="2249906" cy="956603"/>
          </a:xfrm>
          <a:prstGeom prst="borderCallout1">
            <a:avLst>
              <a:gd name="adj1" fmla="val 20221"/>
              <a:gd name="adj2" fmla="val -205"/>
              <a:gd name="adj3" fmla="val 112500"/>
              <a:gd name="adj4" fmla="val -38333"/>
            </a:avLst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Société à l’ère du numérique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405797" y="68069"/>
            <a:ext cx="282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INFORMATION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226740" y="4844141"/>
            <a:ext cx="282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JEUNE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584854" y="4884348"/>
            <a:ext cx="282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ADULTE</a:t>
            </a:r>
            <a:endParaRPr lang="fr-FR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8349916" y="251174"/>
            <a:ext cx="344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triangle en expansion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 rot="3052145">
            <a:off x="5943240" y="2476208"/>
            <a:ext cx="231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Comprendre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 rot="18235275">
            <a:off x="1648329" y="2069356"/>
            <a:ext cx="1840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</a:t>
            </a:r>
            <a:r>
              <a:rPr lang="fr-FR" dirty="0" smtClean="0"/>
              <a:t>aitriser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058000" y="5366109"/>
            <a:ext cx="2438892" cy="370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  <a:r>
              <a:rPr lang="fr-FR" dirty="0" smtClean="0"/>
              <a:t>elier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613233" y="72518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B Devauchelle 10/2014</a:t>
            </a:r>
            <a:endParaRPr lang="fr-FR" sz="1100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6866-9A83-4319-8AB0-74CF891C76A6}" type="slidenum">
              <a:rPr lang="fr-FR" smtClean="0"/>
              <a:t>28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060121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9" grpId="0" animBg="1"/>
      <p:bldP spid="10" grpId="0"/>
      <p:bldP spid="12" grpId="0"/>
      <p:bldP spid="13" grpId="0"/>
      <p:bldP spid="4" grpId="0"/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872470" cy="2852737"/>
          </a:xfrm>
        </p:spPr>
        <p:txBody>
          <a:bodyPr/>
          <a:lstStyle/>
          <a:p>
            <a:r>
              <a:rPr lang="fr-FR" dirty="0" smtClean="0"/>
              <a:t>Inversée, renversée, transformée ?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3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ça change quoi ?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21974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pédagogie inversée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Une image d'Epinal : le cours magistral ?</a:t>
            </a:r>
          </a:p>
          <a:p>
            <a:pPr lvl="1"/>
            <a:r>
              <a:rPr lang="fr-FR" dirty="0" smtClean="0"/>
              <a:t>L’enseignant qui « transfère son savoir » reste une image dominante</a:t>
            </a:r>
          </a:p>
          <a:p>
            <a:r>
              <a:rPr lang="fr-FR" dirty="0" smtClean="0"/>
              <a:t>Le livre : au-delà de l’objet le mythe</a:t>
            </a:r>
          </a:p>
          <a:p>
            <a:pPr lvl="1"/>
            <a:r>
              <a:rPr lang="fr-FR" dirty="0" smtClean="0"/>
              <a:t>La place de l’écrit, puis du papier, puis du livre</a:t>
            </a:r>
          </a:p>
          <a:p>
            <a:pPr lvl="1"/>
            <a:r>
              <a:rPr lang="fr-FR" dirty="0" smtClean="0"/>
              <a:t>La force symbolique de l’objet « fini » qu’est le livre et ses temples</a:t>
            </a:r>
          </a:p>
          <a:p>
            <a:r>
              <a:rPr lang="fr-FR" dirty="0" smtClean="0"/>
              <a:t>L’image, l’autre support d’enseignement populaire</a:t>
            </a:r>
          </a:p>
          <a:p>
            <a:pPr lvl="1"/>
            <a:r>
              <a:rPr lang="fr-FR" dirty="0" smtClean="0"/>
              <a:t>Du vitrail à la photo</a:t>
            </a:r>
          </a:p>
          <a:p>
            <a:pPr lvl="1"/>
            <a:r>
              <a:rPr lang="fr-FR" dirty="0" smtClean="0"/>
              <a:t>Du cinéma à la vidéo</a:t>
            </a:r>
          </a:p>
          <a:p>
            <a:r>
              <a:rPr lang="fr-FR" dirty="0" smtClean="0"/>
              <a:t>Le numérique : une nouvelle porte d’accès</a:t>
            </a:r>
          </a:p>
          <a:p>
            <a:pPr lvl="1"/>
            <a:r>
              <a:rPr lang="fr-FR" dirty="0" smtClean="0"/>
              <a:t>A toutes les lectures</a:t>
            </a:r>
          </a:p>
          <a:p>
            <a:pPr lvl="1"/>
            <a:r>
              <a:rPr lang="fr-FR" dirty="0" smtClean="0"/>
              <a:t>A toutes les écritures</a:t>
            </a:r>
          </a:p>
          <a:p>
            <a:pPr lvl="1"/>
            <a:r>
              <a:rPr lang="fr-FR" dirty="0" smtClean="0"/>
              <a:t>Et aux interactions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43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Préambule en termes d’ingénierie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enseignement n’est pas un cours</a:t>
            </a:r>
          </a:p>
          <a:p>
            <a:r>
              <a:rPr lang="fr-FR" dirty="0" smtClean="0"/>
              <a:t>C’est un dispositif construit pour permettre à des étudiants de développer des connaissances à partir d’informations</a:t>
            </a:r>
          </a:p>
          <a:p>
            <a:r>
              <a:rPr lang="fr-FR" dirty="0" smtClean="0"/>
              <a:t>Il s’inscrit dans la durée et dans la pluralité des modèles</a:t>
            </a:r>
          </a:p>
          <a:p>
            <a:pPr lvl="1"/>
            <a:r>
              <a:rPr lang="fr-FR" dirty="0" smtClean="0"/>
              <a:t>En fonction des connaissances et compétences à acquérir (et leur validation)</a:t>
            </a:r>
          </a:p>
          <a:p>
            <a:pPr lvl="1"/>
            <a:r>
              <a:rPr lang="fr-FR" dirty="0" smtClean="0"/>
              <a:t>En fonction du cadre opérationnel de travail</a:t>
            </a:r>
          </a:p>
          <a:p>
            <a:pPr lvl="1"/>
            <a:r>
              <a:rPr lang="fr-FR" dirty="0" smtClean="0"/>
              <a:t>Dans une vision cohérente et plurielle</a:t>
            </a:r>
          </a:p>
          <a:p>
            <a:pPr lvl="1"/>
            <a:r>
              <a:rPr lang="fr-FR" dirty="0" smtClean="0"/>
              <a:t>En donnant une « juste » place aux instruments numériques</a:t>
            </a:r>
          </a:p>
          <a:p>
            <a:r>
              <a:rPr lang="fr-FR" dirty="0" smtClean="0"/>
              <a:t>Il s’inscrit aussi dans une visée plus globale de l’enseignement définie au sein des organisations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017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Inverser la pédagogie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42159"/>
            <a:ext cx="10515600" cy="4134803"/>
          </a:xfrm>
        </p:spPr>
        <p:txBody>
          <a:bodyPr/>
          <a:lstStyle/>
          <a:p>
            <a:r>
              <a:rPr lang="fr-FR" dirty="0" smtClean="0"/>
              <a:t>Une matrice </a:t>
            </a:r>
          </a:p>
          <a:p>
            <a:pPr lvl="1"/>
            <a:r>
              <a:rPr lang="fr-FR" dirty="0" smtClean="0"/>
              <a:t>L’enseignant transmet en présence</a:t>
            </a:r>
          </a:p>
          <a:p>
            <a:pPr lvl="1"/>
            <a:r>
              <a:rPr lang="fr-FR" dirty="0" smtClean="0"/>
              <a:t>L’étudiant s’exerce seul</a:t>
            </a:r>
          </a:p>
          <a:p>
            <a:pPr lvl="1"/>
            <a:r>
              <a:rPr lang="fr-FR" dirty="0" smtClean="0"/>
              <a:t>L’enseignant vérifie en présence</a:t>
            </a:r>
          </a:p>
          <a:p>
            <a:r>
              <a:rPr lang="fr-FR" dirty="0" smtClean="0"/>
              <a:t>Inversée</a:t>
            </a:r>
          </a:p>
          <a:p>
            <a:pPr lvl="1"/>
            <a:r>
              <a:rPr lang="fr-FR" dirty="0" smtClean="0"/>
              <a:t>L’étudiant accède aux ressources</a:t>
            </a:r>
          </a:p>
          <a:p>
            <a:pPr lvl="1"/>
            <a:r>
              <a:rPr lang="fr-FR" dirty="0" smtClean="0"/>
              <a:t>L’enseignant organise et accompagne l’exercice</a:t>
            </a:r>
          </a:p>
          <a:p>
            <a:pPr lvl="1"/>
            <a:r>
              <a:rPr lang="fr-FR" dirty="0" smtClean="0"/>
              <a:t>L’enseignant et l’étudiant évaluent (ensemble ou pas)</a:t>
            </a:r>
          </a:p>
          <a:p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3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Renverser la pédagogie traditionnelle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Situer celui qui apprend :</a:t>
            </a:r>
          </a:p>
          <a:p>
            <a:pPr lvl="1"/>
            <a:r>
              <a:rPr lang="fr-FR" dirty="0" smtClean="0"/>
              <a:t>Penser celui qui apprend comme premier « déterminant »</a:t>
            </a:r>
          </a:p>
          <a:p>
            <a:pPr lvl="1"/>
            <a:r>
              <a:rPr lang="fr-FR" dirty="0" smtClean="0"/>
              <a:t>Penser celui qui apprend comme « plaque tournante »</a:t>
            </a:r>
          </a:p>
          <a:p>
            <a:pPr lvl="1"/>
            <a:r>
              <a:rPr lang="fr-FR" dirty="0" smtClean="0"/>
              <a:t>Penser celui qui apprend comme « répondant de son apprentissage »</a:t>
            </a:r>
          </a:p>
          <a:p>
            <a:r>
              <a:rPr lang="fr-FR" dirty="0" smtClean="0"/>
              <a:t>Concevoir les situations d’apprentissage</a:t>
            </a:r>
          </a:p>
          <a:p>
            <a:pPr lvl="1"/>
            <a:r>
              <a:rPr lang="fr-FR" dirty="0" smtClean="0"/>
              <a:t>Qui mettent l’étudiant en activité de manipulation des informations</a:t>
            </a:r>
          </a:p>
          <a:p>
            <a:pPr lvl="1"/>
            <a:r>
              <a:rPr lang="fr-FR" dirty="0" smtClean="0"/>
              <a:t>Qui permettent à l’étudiant d’exercer une guidance</a:t>
            </a:r>
          </a:p>
          <a:p>
            <a:pPr lvl="1"/>
            <a:r>
              <a:rPr lang="fr-FR" dirty="0" smtClean="0"/>
              <a:t>Qui favorisent </a:t>
            </a:r>
            <a:r>
              <a:rPr lang="fr-FR" smtClean="0"/>
              <a:t>la métacognition</a:t>
            </a:r>
            <a:endParaRPr lang="fr-FR" dirty="0"/>
          </a:p>
          <a:p>
            <a:r>
              <a:rPr lang="fr-FR" dirty="0" smtClean="0"/>
              <a:t>Accepter</a:t>
            </a:r>
          </a:p>
          <a:p>
            <a:pPr lvl="1"/>
            <a:r>
              <a:rPr lang="fr-FR" dirty="0" smtClean="0"/>
              <a:t>L’incertitude dans le déroulement du dispositif</a:t>
            </a:r>
          </a:p>
          <a:p>
            <a:pPr lvl="1"/>
            <a:r>
              <a:rPr lang="fr-FR" dirty="0" smtClean="0"/>
              <a:t>L’incomplétude de tout dispositif enseignant</a:t>
            </a:r>
          </a:p>
          <a:p>
            <a:pPr lvl="1"/>
            <a:r>
              <a:rPr lang="fr-FR" dirty="0" smtClean="0"/>
              <a:t>L’inexactitude de toute évaluation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290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modèle générique (M Lebrun)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 l’échelle d’un cours (une séance)</a:t>
            </a:r>
          </a:p>
          <a:p>
            <a:pPr lvl="1"/>
            <a:r>
              <a:rPr lang="fr-FR" dirty="0" smtClean="0"/>
              <a:t>1 – Sélection de ressources à consulter</a:t>
            </a:r>
          </a:p>
          <a:p>
            <a:pPr lvl="1"/>
            <a:r>
              <a:rPr lang="fr-FR" dirty="0" smtClean="0"/>
              <a:t>2 – Conception du scénario d’accès et d’utilisation</a:t>
            </a:r>
          </a:p>
          <a:p>
            <a:pPr lvl="1"/>
            <a:r>
              <a:rPr lang="fr-FR" dirty="0" smtClean="0"/>
              <a:t>3 – Organisation du travail en amont de la séance</a:t>
            </a:r>
          </a:p>
          <a:p>
            <a:pPr lvl="1"/>
            <a:r>
              <a:rPr lang="fr-FR" dirty="0" smtClean="0"/>
              <a:t>4 – Conception de la séance en présence (activité, production, évaluation)</a:t>
            </a:r>
          </a:p>
          <a:p>
            <a:r>
              <a:rPr lang="fr-FR" dirty="0" smtClean="0"/>
              <a:t>A l’échelle d’une période de cours (séquence)</a:t>
            </a:r>
          </a:p>
          <a:p>
            <a:pPr lvl="1"/>
            <a:r>
              <a:rPr lang="fr-FR" dirty="0" smtClean="0"/>
              <a:t>1 – Scénarisation globale de la période</a:t>
            </a:r>
          </a:p>
          <a:p>
            <a:pPr lvl="1"/>
            <a:r>
              <a:rPr lang="fr-FR" dirty="0" smtClean="0"/>
              <a:t>2 – Planification et </a:t>
            </a:r>
            <a:r>
              <a:rPr lang="fr-FR" dirty="0"/>
              <a:t>c</a:t>
            </a:r>
            <a:r>
              <a:rPr lang="fr-FR" dirty="0" smtClean="0"/>
              <a:t>onception des activités des apprenants</a:t>
            </a:r>
          </a:p>
          <a:p>
            <a:pPr lvl="1"/>
            <a:r>
              <a:rPr lang="fr-FR" dirty="0"/>
              <a:t>3</a:t>
            </a:r>
            <a:r>
              <a:rPr lang="fr-FR" dirty="0" smtClean="0"/>
              <a:t> – Organisation des ressources (en continu et ponctuelles)</a:t>
            </a:r>
          </a:p>
          <a:p>
            <a:pPr lvl="1"/>
            <a:r>
              <a:rPr lang="fr-FR" dirty="0" smtClean="0"/>
              <a:t>4 – Choix des types, lieux et modalités des activités des étudiants</a:t>
            </a:r>
          </a:p>
          <a:p>
            <a:pPr lvl="1"/>
            <a:r>
              <a:rPr lang="fr-FR" dirty="0" smtClean="0"/>
              <a:t>5 – Mise en place des séances et du rythme des activités</a:t>
            </a:r>
          </a:p>
          <a:p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132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modèle « B » (Marcel Lebrun)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Remplacer la consultation des ressources par leur fabrication</a:t>
            </a:r>
          </a:p>
          <a:p>
            <a:pPr lvl="1"/>
            <a:r>
              <a:rPr lang="fr-FR" dirty="0" smtClean="0"/>
              <a:t>Donner aux étudiants un cadre d’activité amenant à une production communicable</a:t>
            </a:r>
          </a:p>
          <a:p>
            <a:pPr lvl="1"/>
            <a:r>
              <a:rPr lang="fr-FR" dirty="0" smtClean="0"/>
              <a:t>Faire produire par les étudiants des ressources voire des contenus d’enseignement</a:t>
            </a:r>
            <a:endParaRPr lang="fr-FR" dirty="0"/>
          </a:p>
          <a:p>
            <a:r>
              <a:rPr lang="fr-FR" dirty="0" smtClean="0"/>
              <a:t>Remplacer la mise en exercice par la </a:t>
            </a:r>
            <a:r>
              <a:rPr lang="fr-FR" dirty="0" err="1" smtClean="0"/>
              <a:t>co-formation</a:t>
            </a:r>
            <a:endParaRPr lang="fr-FR" dirty="0" smtClean="0"/>
          </a:p>
          <a:p>
            <a:pPr lvl="1"/>
            <a:r>
              <a:rPr lang="fr-FR" dirty="0" smtClean="0"/>
              <a:t>Mettre en place des séances de partage et de confrontation des productions des étudiants</a:t>
            </a:r>
          </a:p>
          <a:p>
            <a:pPr lvl="1"/>
            <a:r>
              <a:rPr lang="fr-FR" dirty="0" smtClean="0"/>
              <a:t>Travailler avec les étudiants pour leur faire évaluer la pertinence pédagogique et la pertinence des choix faits</a:t>
            </a:r>
          </a:p>
          <a:p>
            <a:pPr lvl="1"/>
            <a:r>
              <a:rPr lang="fr-FR" dirty="0" smtClean="0"/>
              <a:t>Valider, évaluer et synthétiser avec les étudiants les apprentissages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80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4" y="1708492"/>
            <a:ext cx="11974452" cy="4547937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Synthèse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09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modèle « C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Développer l’apprendre autour de communautés d’intérêt</a:t>
            </a:r>
          </a:p>
          <a:p>
            <a:pPr lvl="1"/>
            <a:r>
              <a:rPr lang="fr-FR" dirty="0" smtClean="0"/>
              <a:t>Organiser le travail à partir de projets réalistes amenant à production</a:t>
            </a:r>
          </a:p>
          <a:p>
            <a:pPr lvl="1"/>
            <a:r>
              <a:rPr lang="fr-FR" dirty="0" smtClean="0"/>
              <a:t>Amener les étudiants à aller vers la capacité à collaborer</a:t>
            </a:r>
          </a:p>
          <a:p>
            <a:pPr lvl="1"/>
            <a:r>
              <a:rPr lang="fr-FR" dirty="0" smtClean="0"/>
              <a:t>Articuler expérience et apprentissage de l’expérience</a:t>
            </a:r>
          </a:p>
          <a:p>
            <a:r>
              <a:rPr lang="fr-FR" dirty="0" smtClean="0"/>
              <a:t>Considérer le groupe d’étudiant comme une communauté de savoirs</a:t>
            </a:r>
          </a:p>
          <a:p>
            <a:pPr lvl="1"/>
            <a:r>
              <a:rPr lang="fr-FR" dirty="0" smtClean="0"/>
              <a:t>Promouvoir les pratiques de partage de mutualisation dans le groupe</a:t>
            </a:r>
          </a:p>
          <a:p>
            <a:pPr lvl="1"/>
            <a:r>
              <a:rPr lang="fr-FR" dirty="0" smtClean="0"/>
              <a:t>Garantir avec les étudiants les besoins et la pertinence des savoirs</a:t>
            </a:r>
          </a:p>
          <a:p>
            <a:pPr lvl="1"/>
            <a:r>
              <a:rPr lang="fr-FR" dirty="0" smtClean="0"/>
              <a:t>Faire construire des connaissances et des compétences</a:t>
            </a:r>
          </a:p>
          <a:p>
            <a:r>
              <a:rPr lang="fr-FR" dirty="0" smtClean="0"/>
              <a:t>Favoriser la réutilisation individuelle et collective des acquis dans des contextes variés</a:t>
            </a:r>
          </a:p>
          <a:p>
            <a:pPr lvl="1"/>
            <a:r>
              <a:rPr lang="fr-FR" dirty="0" smtClean="0"/>
              <a:t>Favoriser les transferts d’un contexte à un autre </a:t>
            </a:r>
          </a:p>
          <a:p>
            <a:pPr lvl="1"/>
            <a:r>
              <a:rPr lang="fr-FR" dirty="0" smtClean="0"/>
              <a:t>Inciter à rechercher les méta-savoirs et leur élaboration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9400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 l’apprenance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lien avec les travaux de Philippe Carré</a:t>
            </a:r>
          </a:p>
          <a:p>
            <a:pPr lvl="1"/>
            <a:r>
              <a:rPr lang="fr-FR" dirty="0" smtClean="0"/>
              <a:t>Le premier renversement est une injonction à être soi et à se diriger par soi-même</a:t>
            </a:r>
          </a:p>
          <a:p>
            <a:pPr lvl="1"/>
            <a:r>
              <a:rPr lang="fr-FR" dirty="0" smtClean="0"/>
              <a:t>Le deuxième renversement est l’accessibilité de ressources et de modalités nouvelles d’accès à l’information et à l’interaction</a:t>
            </a:r>
          </a:p>
          <a:p>
            <a:pPr lvl="1"/>
            <a:r>
              <a:rPr lang="fr-FR" dirty="0" smtClean="0"/>
              <a:t>Le troisième renversement est celui du paradoxe de la mobilité connectée</a:t>
            </a:r>
          </a:p>
          <a:p>
            <a:r>
              <a:rPr lang="fr-FR" dirty="0" smtClean="0"/>
              <a:t>L’apprenance est donc cette compétence qui s’impose tout au long de la vie dans un contexte très incertain et mouvant</a:t>
            </a:r>
          </a:p>
          <a:p>
            <a:r>
              <a:rPr lang="fr-FR" dirty="0" smtClean="0"/>
              <a:t>Mais tous les étudiants en sont-ils capables ?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77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D’où vient la culture de l’apprendre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5 + 4 + 3 = 12</a:t>
            </a:r>
          </a:p>
          <a:p>
            <a:pPr lvl="1"/>
            <a:r>
              <a:rPr lang="fr-FR" dirty="0" smtClean="0"/>
              <a:t>12 années de forme scolaire formatent la représentation de ce qu’est apprendre de l’école au lycée</a:t>
            </a:r>
          </a:p>
          <a:p>
            <a:r>
              <a:rPr lang="fr-FR" dirty="0" smtClean="0"/>
              <a:t>12 + 2 + … = dépendance potentielle à des ressources externes</a:t>
            </a:r>
          </a:p>
          <a:p>
            <a:r>
              <a:rPr lang="fr-FR" dirty="0" smtClean="0"/>
              <a:t>L’hétéro-direction c’est la capacité d’un système à guider en permanence ses usagers en diminuant au maximum leur marge d’initiative(heures, lieux, contenus, modalités, évaluation etc…</a:t>
            </a:r>
          </a:p>
          <a:p>
            <a:r>
              <a:rPr lang="fr-FR" dirty="0" smtClean="0"/>
              <a:t>La forme scolaire est cette construction sociale qui est bousculée actuellement par le changement de cadre imposé par le potentiel du numérique.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621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qui change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usages du numériques sont devenus ordinaires…</a:t>
            </a:r>
          </a:p>
          <a:p>
            <a:r>
              <a:rPr lang="fr-FR" dirty="0" smtClean="0"/>
              <a:t>La perception du monde se fait au travers de nouveaux filtres informationnels et communicationnels</a:t>
            </a:r>
          </a:p>
          <a:p>
            <a:r>
              <a:rPr lang="fr-FR" dirty="0" smtClean="0"/>
              <a:t>L’action sur le monde est instrumenté ou instrumentalisé par le numérique</a:t>
            </a:r>
          </a:p>
          <a:p>
            <a:r>
              <a:rPr lang="fr-FR" dirty="0" smtClean="0"/>
              <a:t>Penser le monde est désormais basé sur un environnement personnel techno-cognitif qui renouvelle les formes de développement personnel et collectif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366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des freins à ces évolutions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représentations sociales de la scolarité traversent l’ensemble de la société :</a:t>
            </a:r>
          </a:p>
          <a:p>
            <a:pPr lvl="1"/>
            <a:r>
              <a:rPr lang="fr-FR" dirty="0" smtClean="0"/>
              <a:t>Le cours de l’enseignant devant une salle de tables alignées en rang</a:t>
            </a:r>
          </a:p>
          <a:p>
            <a:pPr lvl="1"/>
            <a:r>
              <a:rPr lang="fr-FR" dirty="0" smtClean="0"/>
              <a:t>Le tableau que tous regardent</a:t>
            </a:r>
          </a:p>
          <a:p>
            <a:pPr lvl="1"/>
            <a:r>
              <a:rPr lang="fr-FR" dirty="0" smtClean="0"/>
              <a:t>L’évaluation réduite aux notes</a:t>
            </a:r>
          </a:p>
          <a:p>
            <a:pPr lvl="1"/>
            <a:r>
              <a:rPr lang="fr-FR" dirty="0" smtClean="0"/>
              <a:t>Le découpage horaire et disciplinaire</a:t>
            </a:r>
          </a:p>
          <a:p>
            <a:r>
              <a:rPr lang="fr-FR" dirty="0" smtClean="0"/>
              <a:t>Les familles et les étudiants portent ces représentations</a:t>
            </a:r>
          </a:p>
          <a:p>
            <a:r>
              <a:rPr lang="fr-FR" dirty="0" smtClean="0"/>
              <a:t>Alors que dans le même temps les jeunes cherchent d’autres portes</a:t>
            </a:r>
          </a:p>
          <a:p>
            <a:r>
              <a:rPr lang="fr-FR" dirty="0" smtClean="0"/>
              <a:t>Et que le numérique ouvre des possibles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418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Développer une certaine autonomie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700" dirty="0" smtClean="0"/>
              <a:t>le rapport aux savoirs et l'autodidaxie</a:t>
            </a:r>
          </a:p>
          <a:p>
            <a:r>
              <a:rPr lang="fr-FR" sz="2700" dirty="0" smtClean="0"/>
              <a:t>Des domaines clés qui émergent</a:t>
            </a:r>
          </a:p>
          <a:p>
            <a:pPr lvl="1"/>
            <a:r>
              <a:rPr lang="fr-FR" dirty="0"/>
              <a:t>Autodirection de l’apprentissage (</a:t>
            </a:r>
            <a:r>
              <a:rPr lang="fr-FR" dirty="0" err="1"/>
              <a:t>Boutinet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Se diriger dans sa trajectoire de développement personnel</a:t>
            </a:r>
            <a:endParaRPr lang="fr-FR" dirty="0"/>
          </a:p>
          <a:p>
            <a:pPr lvl="1"/>
            <a:r>
              <a:rPr lang="fr-FR" dirty="0"/>
              <a:t>Autorégulation dans la progression (</a:t>
            </a:r>
            <a:r>
              <a:rPr lang="fr-FR" dirty="0" err="1"/>
              <a:t>Cosnefroy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Organiser, gérer sa progression et le sens de celle-ci </a:t>
            </a:r>
            <a:endParaRPr lang="fr-FR" dirty="0"/>
          </a:p>
          <a:p>
            <a:pPr lvl="1"/>
            <a:r>
              <a:rPr lang="fr-FR" dirty="0"/>
              <a:t>Autodidaxie collaborative (Carré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Faire appel aux ressources humaines ou non, dans des interactions riches</a:t>
            </a:r>
            <a:endParaRPr lang="fr-FR" dirty="0"/>
          </a:p>
          <a:p>
            <a:pPr lvl="1"/>
            <a:r>
              <a:rPr lang="fr-FR" dirty="0"/>
              <a:t>Métacognition (Barth, Pastré, </a:t>
            </a:r>
            <a:r>
              <a:rPr lang="fr-FR" dirty="0" err="1"/>
              <a:t>Vergnaud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Développer la réflexivité et l’analyse des processus dans les contextes d’usage</a:t>
            </a:r>
            <a:endParaRPr lang="fr-FR" dirty="0"/>
          </a:p>
          <a:p>
            <a:pPr lvl="1"/>
            <a:r>
              <a:rPr lang="fr-FR" dirty="0"/>
              <a:t>Autoefficacité (Bandura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S’assurer de la possibilité, de la faisabilité de ses actions (numérique ?)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Bruno Devauchelle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E357-F0C3-4694-8EA0-C5410FECDB8B}" type="slidenum">
              <a:rPr lang="fr-FR" smtClean="0"/>
              <a:t>41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799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cadre pour une pédagogie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258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 l’accompagnement structurant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L’étudiant est un humain en dynamique de développement</a:t>
            </a:r>
          </a:p>
          <a:p>
            <a:r>
              <a:rPr lang="fr-FR" dirty="0" smtClean="0"/>
              <a:t>Depuis sa naissance, il imite, expérimente et interagit pour apprendre</a:t>
            </a:r>
          </a:p>
          <a:p>
            <a:r>
              <a:rPr lang="fr-FR" dirty="0" smtClean="0"/>
              <a:t>Or pour dépasser l’imitation l’étudiant à besoin</a:t>
            </a:r>
          </a:p>
          <a:p>
            <a:pPr lvl="1"/>
            <a:r>
              <a:rPr lang="fr-FR" dirty="0" smtClean="0"/>
              <a:t>D’un accompagnement : l’enseignant chemine avec l’étudiant</a:t>
            </a:r>
          </a:p>
          <a:p>
            <a:pPr lvl="1"/>
            <a:r>
              <a:rPr lang="fr-FR" dirty="0" smtClean="0"/>
              <a:t>D’une structuration : l’enseignant permet à l’étudiant d’élaborer les structures</a:t>
            </a:r>
          </a:p>
          <a:p>
            <a:r>
              <a:rPr lang="fr-FR" dirty="0" smtClean="0"/>
              <a:t>Expérimenter, c’est avoir le droit à l’erreur, au tâtonnement</a:t>
            </a:r>
            <a:endParaRPr lang="fr-FR" dirty="0"/>
          </a:p>
          <a:p>
            <a:pPr lvl="1"/>
            <a:r>
              <a:rPr lang="fr-FR" dirty="0" smtClean="0"/>
              <a:t>C’est aussi s’engager à évaluer et valoriser ce que l’on fait</a:t>
            </a:r>
          </a:p>
          <a:p>
            <a:r>
              <a:rPr lang="fr-FR" dirty="0" smtClean="0"/>
              <a:t>Interagir, c’est dépasser la communication ordinaire pour s’engager dans la « </a:t>
            </a:r>
            <a:r>
              <a:rPr lang="fr-FR" dirty="0" err="1" smtClean="0"/>
              <a:t>disputatio</a:t>
            </a:r>
            <a:r>
              <a:rPr lang="fr-FR" dirty="0" smtClean="0"/>
              <a:t> », la « dialectique », le « dialogique »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878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 et pluralité des modes d’apprendre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Chaque humain, de par sa différence avec les autres, parcours un chemin unique</a:t>
            </a:r>
          </a:p>
          <a:p>
            <a:r>
              <a:rPr lang="fr-FR" dirty="0" smtClean="0"/>
              <a:t>C’est par l’activité qu’il construit sa connaissance</a:t>
            </a:r>
          </a:p>
          <a:p>
            <a:pPr lvl="1"/>
            <a:r>
              <a:rPr lang="fr-FR" dirty="0" smtClean="0"/>
              <a:t>Attention, les contextes (situation, histoire, acteurs) enferment les connaissances</a:t>
            </a:r>
          </a:p>
          <a:p>
            <a:r>
              <a:rPr lang="fr-FR" dirty="0" smtClean="0"/>
              <a:t>L’enseignant recherche dont la forme d’activité, en présence ou non, la plus productive d’activités de l’apprendre</a:t>
            </a:r>
          </a:p>
          <a:p>
            <a:r>
              <a:rPr lang="fr-FR" dirty="0" smtClean="0"/>
              <a:t>L’enseignant propose un cadre flexible qui doit permettre à l’étudiant de décider de prendre en main son parcours et ne pas subir celui qu’on lui propose (impose )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42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Penser une pédagogie de l’apprendre en environnement hybride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Renoncer au cours, préférer la conférence</a:t>
            </a:r>
          </a:p>
          <a:p>
            <a:pPr lvl="1"/>
            <a:r>
              <a:rPr lang="fr-FR" dirty="0" smtClean="0"/>
              <a:t>Le cours c’est la présentation d’un savoir abouti</a:t>
            </a:r>
          </a:p>
          <a:p>
            <a:pPr lvl="1"/>
            <a:r>
              <a:rPr lang="fr-FR" dirty="0" smtClean="0"/>
              <a:t>La conférence c’est le partage d’un savoir en construction</a:t>
            </a:r>
          </a:p>
          <a:p>
            <a:r>
              <a:rPr lang="fr-FR" dirty="0" smtClean="0"/>
              <a:t>Penser les ressources sous toutes leurs formes</a:t>
            </a:r>
          </a:p>
          <a:p>
            <a:pPr lvl="1"/>
            <a:r>
              <a:rPr lang="fr-FR" dirty="0" smtClean="0"/>
              <a:t>Le livre, la vidéo, l’humain sont des ressources parmi d’autres</a:t>
            </a:r>
          </a:p>
          <a:p>
            <a:pPr lvl="1"/>
            <a:r>
              <a:rPr lang="fr-FR" dirty="0" smtClean="0"/>
              <a:t>Ne pas se limiter dans le choix des ressources aux seuls supports de l’information</a:t>
            </a:r>
          </a:p>
          <a:p>
            <a:r>
              <a:rPr lang="fr-FR" dirty="0" smtClean="0"/>
              <a:t>Prendre le potentiel des instruments numériques comme une chance pour augmenter la capacité d’apprendre 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837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Merci de votre attention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215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8199" y="1825625"/>
            <a:ext cx="10748211" cy="4351338"/>
          </a:xfrm>
        </p:spPr>
        <p:txBody>
          <a:bodyPr/>
          <a:lstStyle/>
          <a:p>
            <a:r>
              <a:rPr lang="fr-FR" dirty="0" smtClean="0"/>
              <a:t>Chacun de nous développe un « Environnement Personnel Techno Cognitif »</a:t>
            </a:r>
          </a:p>
          <a:p>
            <a:pPr lvl="1"/>
            <a:r>
              <a:rPr lang="fr-FR" dirty="0" smtClean="0"/>
              <a:t>De la petite enfance : imitation, expérience, interaction</a:t>
            </a:r>
          </a:p>
          <a:p>
            <a:pPr lvl="1"/>
            <a:r>
              <a:rPr lang="fr-FR" dirty="0" smtClean="0"/>
              <a:t>A l'âge adulte : élaboration de processus complexes</a:t>
            </a:r>
          </a:p>
          <a:p>
            <a:r>
              <a:rPr lang="fr-FR" dirty="0" smtClean="0"/>
              <a:t>L’envahissement de l’espace quotidien par les appareils numériques modifie la relation à l’environnement collectif (espace, temps, humain)</a:t>
            </a:r>
          </a:p>
          <a:p>
            <a:r>
              <a:rPr lang="fr-FR" dirty="0" smtClean="0"/>
              <a:t>Dans la suite de ce que propose Michel Serres, l’externalisation de certaines fonctions n’est pas suppression, mais modification des processus internes.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L’EPTC, outil personnel à développer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643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D’un environnement humain à un environnement médiatisé</a:t>
            </a:r>
          </a:p>
          <a:p>
            <a:pPr lvl="1"/>
            <a:r>
              <a:rPr lang="fr-FR" dirty="0" smtClean="0"/>
              <a:t>La relation au monde s’instrumente de plus en plus</a:t>
            </a:r>
          </a:p>
          <a:p>
            <a:pPr lvl="2"/>
            <a:r>
              <a:rPr lang="fr-FR" dirty="0" smtClean="0"/>
              <a:t>Du direct au différé : de la présence à la représentation (texte - image)</a:t>
            </a:r>
          </a:p>
          <a:p>
            <a:pPr lvl="2"/>
            <a:r>
              <a:rPr lang="fr-FR" dirty="0" smtClean="0"/>
              <a:t>Du différé au distant : de la représentation à la télé-présence (direct - distant)</a:t>
            </a:r>
          </a:p>
          <a:p>
            <a:r>
              <a:rPr lang="fr-FR" dirty="0" smtClean="0"/>
              <a:t>D’un environnement de réception</a:t>
            </a:r>
          </a:p>
          <a:p>
            <a:pPr lvl="1"/>
            <a:r>
              <a:rPr lang="fr-FR" dirty="0" smtClean="0"/>
              <a:t>Le premières médiations et médiatisations augmentent l’environnement perceptif</a:t>
            </a:r>
          </a:p>
          <a:p>
            <a:r>
              <a:rPr lang="fr-FR" dirty="0" smtClean="0"/>
              <a:t>A un environnement d’interaction</a:t>
            </a:r>
          </a:p>
          <a:p>
            <a:pPr lvl="1"/>
            <a:r>
              <a:rPr lang="fr-FR" dirty="0" smtClean="0"/>
              <a:t>Les médiations et médiatisations accélèrent l’environnement perceptif et augmentent l’interaction avec l’environnement</a:t>
            </a:r>
          </a:p>
          <a:p>
            <a:pPr lvl="1"/>
            <a:r>
              <a:rPr lang="fr-FR" dirty="0" smtClean="0"/>
              <a:t>Désintermédiation, médiations instrumentales et nouvelle médiations modifient les modes d’interaction sujet-société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Quand l’environnement change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477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Du récepteur</a:t>
            </a:r>
          </a:p>
          <a:p>
            <a:pPr lvl="1"/>
            <a:r>
              <a:rPr lang="fr-FR" dirty="0" smtClean="0"/>
              <a:t>Le papier, écran du monde </a:t>
            </a:r>
          </a:p>
          <a:p>
            <a:pPr lvl="1"/>
            <a:r>
              <a:rPr lang="fr-FR" dirty="0" smtClean="0"/>
              <a:t>Le haut parleur de la radio, oreille du monde</a:t>
            </a:r>
          </a:p>
          <a:p>
            <a:pPr lvl="1"/>
            <a:r>
              <a:rPr lang="fr-FR" dirty="0" smtClean="0"/>
              <a:t>L’écran du téléviseur, œil du monde</a:t>
            </a:r>
          </a:p>
          <a:p>
            <a:r>
              <a:rPr lang="fr-FR" dirty="0" smtClean="0"/>
              <a:t>Au TPMC</a:t>
            </a:r>
          </a:p>
          <a:p>
            <a:pPr lvl="1"/>
            <a:r>
              <a:rPr lang="fr-FR" dirty="0" smtClean="0"/>
              <a:t>Le Terminal Personnel Mobile Connecté, « instrument standard » des nouvelles médiations instrumentales</a:t>
            </a:r>
          </a:p>
          <a:p>
            <a:r>
              <a:rPr lang="fr-FR" dirty="0" smtClean="0"/>
              <a:t>Vers les objets connectés</a:t>
            </a:r>
          </a:p>
          <a:p>
            <a:pPr lvl="1"/>
            <a:r>
              <a:rPr lang="fr-FR" dirty="0" smtClean="0"/>
              <a:t>L’informatisation des objets augmentent la puissance du TPMC</a:t>
            </a:r>
          </a:p>
          <a:p>
            <a:r>
              <a:rPr lang="fr-FR" dirty="0" smtClean="0"/>
              <a:t>De nouvelles informations </a:t>
            </a:r>
          </a:p>
          <a:p>
            <a:pPr lvl="1"/>
            <a:r>
              <a:rPr lang="fr-FR" dirty="0" smtClean="0"/>
              <a:t>Explicites (témoignage, captation directe et retransmission instantanée)</a:t>
            </a:r>
          </a:p>
          <a:p>
            <a:pPr lvl="1"/>
            <a:r>
              <a:rPr lang="fr-FR" dirty="0" smtClean="0"/>
              <a:t>Implicites (</a:t>
            </a:r>
            <a:r>
              <a:rPr lang="fr-FR" dirty="0" err="1" smtClean="0"/>
              <a:t>tracking</a:t>
            </a:r>
            <a:r>
              <a:rPr lang="fr-FR" dirty="0" smtClean="0"/>
              <a:t>, logs, </a:t>
            </a:r>
            <a:r>
              <a:rPr lang="fr-FR" dirty="0" err="1" smtClean="0"/>
              <a:t>big</a:t>
            </a:r>
            <a:r>
              <a:rPr lang="fr-FR" dirty="0" smtClean="0"/>
              <a:t> data ?)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Quand les instruments changent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050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Médiation humaine vs médiation instrumentale</a:t>
            </a:r>
          </a:p>
          <a:p>
            <a:r>
              <a:rPr lang="fr-FR" dirty="0" smtClean="0"/>
              <a:t>Le développement des nouvelles formes de circulation de l’information basées sur des instruments numériques transforme l’environnement et oblige le sujet à des fonctionnements différents (nouvelles compétences ?)</a:t>
            </a:r>
          </a:p>
          <a:p>
            <a:r>
              <a:rPr lang="fr-FR" dirty="0" smtClean="0"/>
              <a:t>La médiation humaine de l’information est de plus en plus instrumentée :</a:t>
            </a:r>
          </a:p>
          <a:p>
            <a:pPr lvl="1"/>
            <a:r>
              <a:rPr lang="fr-FR" dirty="0" smtClean="0"/>
              <a:t>Les logiciels embarquent de l’humain dans le traitement qu’ils imposent</a:t>
            </a:r>
          </a:p>
          <a:p>
            <a:pPr lvl="1"/>
            <a:r>
              <a:rPr lang="fr-FR" dirty="0" smtClean="0"/>
              <a:t>Les matériels fournissent des formes différentes d’accès</a:t>
            </a:r>
          </a:p>
          <a:p>
            <a:pPr lvl="1"/>
            <a:r>
              <a:rPr lang="fr-FR" dirty="0" smtClean="0"/>
              <a:t>La communication humaine enfouit l’information dans un continuum de signes</a:t>
            </a:r>
          </a:p>
          <a:p>
            <a:pPr lvl="1"/>
            <a:r>
              <a:rPr lang="fr-FR" dirty="0" smtClean="0"/>
              <a:t>Les médiateurs d’avant tentent de ne pas perdre leur pouvoir</a:t>
            </a:r>
          </a:p>
          <a:p>
            <a:pPr lvl="2"/>
            <a:r>
              <a:rPr lang="fr-FR" dirty="0" smtClean="0"/>
              <a:t>Comment les médias traditionnels se transforment ?</a:t>
            </a:r>
          </a:p>
          <a:p>
            <a:pPr lvl="2"/>
            <a:r>
              <a:rPr lang="fr-FR" dirty="0" smtClean="0"/>
              <a:t>Comment les métiers de l’information communication se transforment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Quand les médiateurs changent</a:t>
            </a:r>
            <a:endParaRPr lang="fr-FR" dirty="0"/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829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étapes de l’évolution vers l’EPTC : 1 – Boite noire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L’EPTC : quand le cerveau se développe</a:t>
            </a:r>
            <a:endParaRPr lang="fr-FR" dirty="0"/>
          </a:p>
        </p:txBody>
      </p:sp>
      <p:pic>
        <p:nvPicPr>
          <p:cNvPr id="1028" name="Picture 4" descr="http://pixabay.com/static/uploads/photo/2014/03/25/15/19/brain-296508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82" y="2780262"/>
            <a:ext cx="2880323" cy="391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 flipV="1">
            <a:off x="4377887" y="2322095"/>
            <a:ext cx="3972029" cy="739355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4607579" y="4866858"/>
            <a:ext cx="4063861" cy="1219950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635825" y="3262630"/>
            <a:ext cx="4099101" cy="129733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4726603" y="4241008"/>
            <a:ext cx="4217074" cy="353094"/>
          </a:xfrm>
          <a:prstGeom prst="straightConnector1">
            <a:avLst/>
          </a:prstGeom>
          <a:ln w="28575"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816769" y="3631962"/>
            <a:ext cx="1383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916227" y="3262630"/>
            <a:ext cx="1383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Stockage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7624495" y="4451123"/>
            <a:ext cx="1151277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Action</a:t>
            </a:r>
            <a:endParaRPr lang="fr-FR" sz="28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7129616" y="2482950"/>
            <a:ext cx="1794658" cy="52322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Perception</a:t>
            </a:r>
          </a:p>
        </p:txBody>
      </p:sp>
      <p:sp>
        <p:nvSpPr>
          <p:cNvPr id="13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Bruno Devauchelle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8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2225</Words>
  <Application>Microsoft Office PowerPoint</Application>
  <PresentationFormat>Grand écran</PresentationFormat>
  <Paragraphs>493</Paragraphs>
  <Slides>46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51" baseType="lpstr">
      <vt:lpstr>Arial</vt:lpstr>
      <vt:lpstr>BolsterBold</vt:lpstr>
      <vt:lpstr>Calibri</vt:lpstr>
      <vt:lpstr>Calibri Light</vt:lpstr>
      <vt:lpstr>Thème Office</vt:lpstr>
      <vt:lpstr>Vers une nouvelle posture pédagogique ?</vt:lpstr>
      <vt:lpstr>Plan</vt:lpstr>
      <vt:lpstr>Et ça change quoi ?</vt:lpstr>
      <vt:lpstr>Ce qui change</vt:lpstr>
      <vt:lpstr>L’EPTC, outil personnel à développer</vt:lpstr>
      <vt:lpstr>Quand l’environnement change</vt:lpstr>
      <vt:lpstr>Quand les instruments changent</vt:lpstr>
      <vt:lpstr>Quand les médiateurs changent</vt:lpstr>
      <vt:lpstr>L’EPTC : quand le cerveau se développe</vt:lpstr>
      <vt:lpstr>L’EPTC : quand notre cerveau fonctionne</vt:lpstr>
      <vt:lpstr>L’EPTC</vt:lpstr>
      <vt:lpstr>L’EPTC</vt:lpstr>
      <vt:lpstr>L’EPTC</vt:lpstr>
      <vt:lpstr>L’EPTC</vt:lpstr>
      <vt:lpstr>L’EPTC</vt:lpstr>
      <vt:lpstr>L’EPTC</vt:lpstr>
      <vt:lpstr>Et enseigner?</vt:lpstr>
      <vt:lpstr>Questions à l’enseignement</vt:lpstr>
      <vt:lpstr>Y a-t-il du nouveau  en pédagogie et en andragogie ?</vt:lpstr>
      <vt:lpstr>L’exemple du Triangle Pédagogique</vt:lpstr>
      <vt:lpstr>Présentation PowerPoint</vt:lpstr>
      <vt:lpstr>Présentation PowerPoint</vt:lpstr>
      <vt:lpstr>Présentation PowerPoint</vt:lpstr>
      <vt:lpstr>Présentation PowerPoint</vt:lpstr>
      <vt:lpstr>A quoi sert l’institution ?</vt:lpstr>
      <vt:lpstr>Le dépassement du triangle</vt:lpstr>
      <vt:lpstr>Présentation PowerPoint</vt:lpstr>
      <vt:lpstr>Présentation PowerPoint</vt:lpstr>
      <vt:lpstr>Inversée, renversée, transformée ?</vt:lpstr>
      <vt:lpstr>Une pédagogie inversée</vt:lpstr>
      <vt:lpstr>Préambule en termes d’ingénierie</vt:lpstr>
      <vt:lpstr>Inverser la pédagogie</vt:lpstr>
      <vt:lpstr>Renverser la pédagogie traditionnelle</vt:lpstr>
      <vt:lpstr>Un modèle générique (M Lebrun)</vt:lpstr>
      <vt:lpstr>Un modèle « B » (Marcel Lebrun)</vt:lpstr>
      <vt:lpstr>Synthèse</vt:lpstr>
      <vt:lpstr>Un modèle « C »</vt:lpstr>
      <vt:lpstr>Vers l’apprenance</vt:lpstr>
      <vt:lpstr>D’où vient la culture de l’apprendre</vt:lpstr>
      <vt:lpstr>Mais des freins à ces évolutions</vt:lpstr>
      <vt:lpstr>Développer une certaine autonomie</vt:lpstr>
      <vt:lpstr>Un cadre pour une pédagogie</vt:lpstr>
      <vt:lpstr>Vers l’accompagnement structurant</vt:lpstr>
      <vt:lpstr>Activité et pluralité des modes d’apprendre</vt:lpstr>
      <vt:lpstr>Penser une pédagogie de l’apprendre en environnement hybride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 une nouvelle posture pédagogique ?</dc:title>
  <dc:creator>Bruno Devauchelle</dc:creator>
  <cp:lastModifiedBy>Bruno Devauchelle</cp:lastModifiedBy>
  <cp:revision>27</cp:revision>
  <dcterms:created xsi:type="dcterms:W3CDTF">2015-05-04T05:48:28Z</dcterms:created>
  <dcterms:modified xsi:type="dcterms:W3CDTF">2015-05-05T07:53:22Z</dcterms:modified>
</cp:coreProperties>
</file>